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71" r:id="rId10"/>
    <p:sldId id="272" r:id="rId11"/>
    <p:sldId id="264" r:id="rId12"/>
    <p:sldId id="273" r:id="rId13"/>
    <p:sldId id="274" r:id="rId14"/>
    <p:sldId id="265" r:id="rId15"/>
    <p:sldId id="275" r:id="rId16"/>
    <p:sldId id="276" r:id="rId17"/>
    <p:sldId id="267" r:id="rId18"/>
    <p:sldId id="268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04FC"/>
    <a:srgbClr val="362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56F2-7E55-4676-8D5F-4E269A0E09DF}" type="datetimeFigureOut">
              <a:rPr lang="it-IT" smtClean="0"/>
              <a:pPr/>
              <a:t>01/09/2015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D29F-85E5-471D-B71F-ACE9986759F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56F2-7E55-4676-8D5F-4E269A0E09DF}" type="datetimeFigureOut">
              <a:rPr lang="it-IT" smtClean="0"/>
              <a:pPr/>
              <a:t>01/09/2015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D29F-85E5-471D-B71F-ACE9986759F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56F2-7E55-4676-8D5F-4E269A0E09DF}" type="datetimeFigureOut">
              <a:rPr lang="it-IT" smtClean="0"/>
              <a:pPr/>
              <a:t>01/09/2015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D29F-85E5-471D-B71F-ACE9986759F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56F2-7E55-4676-8D5F-4E269A0E09DF}" type="datetimeFigureOut">
              <a:rPr lang="it-IT" smtClean="0"/>
              <a:pPr/>
              <a:t>01/09/2015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D29F-85E5-471D-B71F-ACE9986759F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56F2-7E55-4676-8D5F-4E269A0E09DF}" type="datetimeFigureOut">
              <a:rPr lang="it-IT" smtClean="0"/>
              <a:pPr/>
              <a:t>01/09/2015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D29F-85E5-471D-B71F-ACE9986759F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56F2-7E55-4676-8D5F-4E269A0E09DF}" type="datetimeFigureOut">
              <a:rPr lang="it-IT" smtClean="0"/>
              <a:pPr/>
              <a:t>01/09/2015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D29F-85E5-471D-B71F-ACE9986759F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56F2-7E55-4676-8D5F-4E269A0E09DF}" type="datetimeFigureOut">
              <a:rPr lang="it-IT" smtClean="0"/>
              <a:pPr/>
              <a:t>01/09/2015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D29F-85E5-471D-B71F-ACE9986759F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56F2-7E55-4676-8D5F-4E269A0E09DF}" type="datetimeFigureOut">
              <a:rPr lang="it-IT" smtClean="0"/>
              <a:pPr/>
              <a:t>01/09/2015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D29F-85E5-471D-B71F-ACE9986759F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56F2-7E55-4676-8D5F-4E269A0E09DF}" type="datetimeFigureOut">
              <a:rPr lang="it-IT" smtClean="0"/>
              <a:pPr/>
              <a:t>01/09/2015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D29F-85E5-471D-B71F-ACE9986759F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56F2-7E55-4676-8D5F-4E269A0E09DF}" type="datetimeFigureOut">
              <a:rPr lang="it-IT" smtClean="0"/>
              <a:pPr/>
              <a:t>01/09/2015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D29F-85E5-471D-B71F-ACE9986759F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56F2-7E55-4676-8D5F-4E269A0E09DF}" type="datetimeFigureOut">
              <a:rPr lang="it-IT" smtClean="0"/>
              <a:pPr/>
              <a:t>01/09/2015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D29F-85E5-471D-B71F-ACE9986759F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56F2-7E55-4676-8D5F-4E269A0E09DF}" type="datetimeFigureOut">
              <a:rPr lang="it-IT" smtClean="0"/>
              <a:pPr/>
              <a:t>01/09/2015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D29F-85E5-471D-B71F-ACE9986759F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11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60648"/>
            <a:ext cx="7452320" cy="1008111"/>
          </a:xfrm>
        </p:spPr>
        <p:txBody>
          <a:bodyPr>
            <a:normAutofit/>
          </a:bodyPr>
          <a:lstStyle/>
          <a:p>
            <a:r>
              <a:rPr lang="it-IT" sz="3600" i="1" dirty="0" smtClean="0">
                <a:solidFill>
                  <a:srgbClr val="C00000"/>
                </a:solidFill>
                <a:latin typeface="Constantia" pitchFamily="18" charset="0"/>
              </a:rPr>
              <a:t>Università Suor Orsola </a:t>
            </a:r>
            <a:r>
              <a:rPr lang="it-IT" sz="3600" i="1" dirty="0" err="1" smtClean="0">
                <a:solidFill>
                  <a:srgbClr val="C00000"/>
                </a:solidFill>
                <a:latin typeface="Constantia" pitchFamily="18" charset="0"/>
              </a:rPr>
              <a:t>Benincasa</a:t>
            </a:r>
            <a:endParaRPr lang="it-IT" sz="3600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4193704"/>
            <a:ext cx="5652120" cy="2664296"/>
          </a:xfrm>
        </p:spPr>
        <p:txBody>
          <a:bodyPr>
            <a:normAutofit/>
          </a:bodyPr>
          <a:lstStyle/>
          <a:p>
            <a:endParaRPr lang="it-IT" dirty="0" smtClean="0"/>
          </a:p>
          <a:p>
            <a:pPr algn="l"/>
            <a:r>
              <a:rPr lang="it-IT" sz="2400" dirty="0" smtClean="0">
                <a:solidFill>
                  <a:schemeClr val="tx1"/>
                </a:solidFill>
              </a:rPr>
              <a:t>- Martina De </a:t>
            </a:r>
            <a:r>
              <a:rPr lang="it-IT" sz="2400" dirty="0" smtClean="0">
                <a:solidFill>
                  <a:schemeClr val="tx1"/>
                </a:solidFill>
              </a:rPr>
              <a:t>Luca		M</a:t>
            </a:r>
            <a:r>
              <a:rPr lang="it-IT" sz="2400" dirty="0" smtClean="0">
                <a:solidFill>
                  <a:schemeClr val="tx1"/>
                </a:solidFill>
              </a:rPr>
              <a:t>: 111004254</a:t>
            </a:r>
          </a:p>
          <a:p>
            <a:pPr algn="l"/>
            <a:r>
              <a:rPr lang="it-IT" sz="2400" dirty="0" smtClean="0">
                <a:solidFill>
                  <a:schemeClr val="tx1"/>
                </a:solidFill>
              </a:rPr>
              <a:t>- Solange </a:t>
            </a:r>
            <a:r>
              <a:rPr lang="it-IT" sz="2400" dirty="0" smtClean="0">
                <a:solidFill>
                  <a:schemeClr val="tx1"/>
                </a:solidFill>
              </a:rPr>
              <a:t>Boccardo		M</a:t>
            </a:r>
            <a:r>
              <a:rPr lang="it-IT" sz="2400" dirty="0" smtClean="0">
                <a:solidFill>
                  <a:schemeClr val="tx1"/>
                </a:solidFill>
              </a:rPr>
              <a:t>: 111004299</a:t>
            </a:r>
          </a:p>
          <a:p>
            <a:pPr algn="l"/>
            <a:r>
              <a:rPr lang="it-IT" sz="2400" dirty="0" smtClean="0">
                <a:solidFill>
                  <a:schemeClr val="tx1"/>
                </a:solidFill>
              </a:rPr>
              <a:t>- Maria </a:t>
            </a:r>
            <a:r>
              <a:rPr lang="it-IT" sz="2400" dirty="0" err="1" smtClean="0">
                <a:solidFill>
                  <a:schemeClr val="tx1"/>
                </a:solidFill>
              </a:rPr>
              <a:t>Schiano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smtClean="0">
                <a:solidFill>
                  <a:schemeClr val="tx1"/>
                </a:solidFill>
              </a:rPr>
              <a:t>Moriello</a:t>
            </a:r>
            <a:r>
              <a:rPr lang="it-IT" sz="2400" dirty="0">
                <a:solidFill>
                  <a:schemeClr val="tx1"/>
                </a:solidFill>
              </a:rPr>
              <a:t>	</a:t>
            </a:r>
            <a:r>
              <a:rPr lang="it-IT" sz="2400" dirty="0" smtClean="0">
                <a:solidFill>
                  <a:schemeClr val="tx1"/>
                </a:solidFill>
              </a:rPr>
              <a:t>M</a:t>
            </a:r>
            <a:r>
              <a:rPr lang="it-IT" sz="2400" dirty="0" smtClean="0">
                <a:solidFill>
                  <a:schemeClr val="tx1"/>
                </a:solidFill>
              </a:rPr>
              <a:t>: 11004267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115616" y="1196752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Laboratorio:</a:t>
            </a:r>
          </a:p>
          <a:p>
            <a:r>
              <a:rPr lang="it-IT" sz="2800" dirty="0" smtClean="0"/>
              <a:t>La risorsa formativa del gioco </a:t>
            </a:r>
            <a:r>
              <a:rPr lang="it-IT" sz="2800" dirty="0" smtClean="0">
                <a:latin typeface="+mj-lt"/>
              </a:rPr>
              <a:t>intelligente</a:t>
            </a:r>
            <a:endParaRPr lang="it-IT" sz="2800" dirty="0">
              <a:latin typeface="+mj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3645024"/>
            <a:ext cx="3694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dirty="0" smtClean="0"/>
              <a:t>“THE PAINTERS”</a:t>
            </a:r>
          </a:p>
        </p:txBody>
      </p:sp>
      <p:sp>
        <p:nvSpPr>
          <p:cNvPr id="6" name="Freccia a destra rientrata 5"/>
          <p:cNvSpPr/>
          <p:nvPr/>
        </p:nvSpPr>
        <p:spPr>
          <a:xfrm>
            <a:off x="7524328" y="6093296"/>
            <a:ext cx="1194432" cy="484632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1-looney (12)_thumb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336908"/>
            <a:ext cx="3384376" cy="3571944"/>
          </a:xfrm>
          <a:prstGeom prst="rect">
            <a:avLst/>
          </a:prstGeom>
        </p:spPr>
      </p:pic>
      <p:pic>
        <p:nvPicPr>
          <p:cNvPr id="8" name="Immagine 7" descr="suor-orso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88640"/>
            <a:ext cx="1296143" cy="10801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it-IT" sz="5400" b="1" dirty="0" smtClean="0">
                <a:solidFill>
                  <a:srgbClr val="FF0000"/>
                </a:solidFill>
              </a:rPr>
              <a:t>SBAGLIATO!!!</a:t>
            </a:r>
            <a:endParaRPr lang="it-IT" sz="5400" b="1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 descr="Piang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772816"/>
            <a:ext cx="5760640" cy="3872429"/>
          </a:xfrm>
        </p:spPr>
      </p:pic>
      <p:sp>
        <p:nvSpPr>
          <p:cNvPr id="5" name="Freccia a destra rientrata 4">
            <a:hlinkClick r:id="rId3" action="ppaction://hlinksldjump" highlightClick="1"/>
          </p:cNvPr>
          <p:cNvSpPr/>
          <p:nvPr/>
        </p:nvSpPr>
        <p:spPr>
          <a:xfrm>
            <a:off x="7668344" y="6165304"/>
            <a:ext cx="1194432" cy="484632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med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i="1" dirty="0" smtClean="0"/>
              <a:t>Il temporale, formato da linee SPEZZATE, rappresenta per </a:t>
            </a:r>
            <a:r>
              <a:rPr lang="it-IT" sz="3600" i="1" dirty="0" err="1"/>
              <a:t>Kandinsky</a:t>
            </a:r>
            <a:r>
              <a:rPr lang="it-IT" sz="3600" i="1" dirty="0"/>
              <a:t> :</a:t>
            </a:r>
            <a:endParaRPr lang="it-IT" sz="3600" i="1" dirty="0"/>
          </a:p>
        </p:txBody>
      </p:sp>
      <p:pic>
        <p:nvPicPr>
          <p:cNvPr id="4" name="Segnaposto contenuto 3" descr="disegno-di-tempo-pioggia-nuvole-fulmini-colorato-300x3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988840"/>
            <a:ext cx="3456384" cy="3456384"/>
          </a:xfrm>
        </p:spPr>
      </p:pic>
      <p:sp>
        <p:nvSpPr>
          <p:cNvPr id="5" name="Rettangolo 4">
            <a:hlinkClick r:id="rId3" action="ppaction://hlinksldjump" highlightClick="1"/>
          </p:cNvPr>
          <p:cNvSpPr/>
          <p:nvPr/>
        </p:nvSpPr>
        <p:spPr>
          <a:xfrm>
            <a:off x="4788024" y="2636912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hlinkClick r:id="rId4" action="ppaction://hlinksldjump" highlightClick="1"/>
          </p:cNvPr>
          <p:cNvSpPr/>
          <p:nvPr/>
        </p:nvSpPr>
        <p:spPr>
          <a:xfrm>
            <a:off x="4788024" y="3501008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hlinkClick r:id="rId4" action="ppaction://hlinksldjump" highlightClick="1"/>
          </p:cNvPr>
          <p:cNvSpPr/>
          <p:nvPr/>
        </p:nvSpPr>
        <p:spPr>
          <a:xfrm>
            <a:off x="4788024" y="4365104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5148064" y="2492896"/>
            <a:ext cx="324036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Nervosismo</a:t>
            </a:r>
          </a:p>
          <a:p>
            <a:endParaRPr lang="it-IT" sz="2800" dirty="0" smtClean="0"/>
          </a:p>
          <a:p>
            <a:r>
              <a:rPr lang="it-IT" sz="2800" dirty="0" smtClean="0"/>
              <a:t>Tranquillità</a:t>
            </a:r>
          </a:p>
          <a:p>
            <a:endParaRPr lang="it-IT" sz="2800" dirty="0" smtClean="0"/>
          </a:p>
          <a:p>
            <a:r>
              <a:rPr lang="it-IT" sz="2800" dirty="0" smtClean="0"/>
              <a:t>Felicità</a:t>
            </a:r>
          </a:p>
          <a:p>
            <a:endParaRPr lang="it-IT" dirty="0"/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compli1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6154121" cy="4358719"/>
          </a:xfrm>
        </p:spPr>
      </p:pic>
      <p:pic>
        <p:nvPicPr>
          <p:cNvPr id="5" name="Immagine 4" descr="troppo_brav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06589">
            <a:off x="4008203" y="2460040"/>
            <a:ext cx="4161236" cy="2694400"/>
          </a:xfrm>
          <a:prstGeom prst="rect">
            <a:avLst/>
          </a:prstGeom>
        </p:spPr>
      </p:pic>
      <p:sp>
        <p:nvSpPr>
          <p:cNvPr id="6" name="Freccia a destra rientrata 5">
            <a:hlinkClick r:id="rId4" action="ppaction://hlinksldjump" highlightClick="1"/>
          </p:cNvPr>
          <p:cNvSpPr/>
          <p:nvPr/>
        </p:nvSpPr>
        <p:spPr>
          <a:xfrm>
            <a:off x="7524328" y="6237312"/>
            <a:ext cx="1194432" cy="484632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dirty="0" smtClean="0">
                <a:solidFill>
                  <a:srgbClr val="FF0000"/>
                </a:solidFill>
              </a:rPr>
              <a:t>SBAGLIATO!!!</a:t>
            </a:r>
            <a:endParaRPr lang="it-IT" sz="5400" b="1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 descr="Piang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772816"/>
            <a:ext cx="6059185" cy="4073119"/>
          </a:xfrm>
        </p:spPr>
      </p:pic>
      <p:sp>
        <p:nvSpPr>
          <p:cNvPr id="5" name="Freccia a destra rientrata 4">
            <a:hlinkClick r:id="rId3" action="ppaction://hlinksldjump" highlightClick="1"/>
          </p:cNvPr>
          <p:cNvSpPr/>
          <p:nvPr/>
        </p:nvSpPr>
        <p:spPr>
          <a:xfrm>
            <a:off x="7668344" y="6165304"/>
            <a:ext cx="1194432" cy="484632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med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332655"/>
            <a:ext cx="8229600" cy="1911349"/>
          </a:xfrm>
        </p:spPr>
        <p:txBody>
          <a:bodyPr>
            <a:normAutofit fontScale="90000"/>
          </a:bodyPr>
          <a:lstStyle/>
          <a:p>
            <a:r>
              <a:rPr lang="it-IT" sz="4000" i="1" dirty="0" smtClean="0"/>
              <a:t>Quali sono le tre forme che usa </a:t>
            </a:r>
            <a:r>
              <a:rPr lang="it-IT" sz="4000" i="1" dirty="0" err="1"/>
              <a:t>Kandinsky</a:t>
            </a:r>
            <a:r>
              <a:rPr lang="it-IT" sz="4000" i="1" dirty="0"/>
              <a:t> nei </a:t>
            </a:r>
            <a:r>
              <a:rPr lang="it-IT" sz="4000" i="1" dirty="0" smtClean="0"/>
              <a:t>suoi quadri? Scegli l’insieme corretto.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28800"/>
            <a:ext cx="8219256" cy="4497363"/>
          </a:xfrm>
        </p:spPr>
        <p:txBody>
          <a:bodyPr/>
          <a:lstStyle/>
          <a:p>
            <a:endParaRPr lang="it-IT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11" name="Rettangolo 10">
            <a:hlinkClick r:id="rId2" action="ppaction://hlinksldjump" highlightClick="1"/>
          </p:cNvPr>
          <p:cNvSpPr/>
          <p:nvPr/>
        </p:nvSpPr>
        <p:spPr>
          <a:xfrm>
            <a:off x="4355976" y="6381328"/>
            <a:ext cx="216024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11">
            <a:hlinkClick r:id="rId3" action="ppaction://hlinksldjump" highlightClick="1"/>
          </p:cNvPr>
          <p:cNvSpPr/>
          <p:nvPr/>
        </p:nvSpPr>
        <p:spPr>
          <a:xfrm>
            <a:off x="7236296" y="4725144"/>
            <a:ext cx="216024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Rettangolo 15">
            <a:hlinkClick r:id="rId2" action="ppaction://hlinksldjump" highlightClick="1"/>
          </p:cNvPr>
          <p:cNvSpPr/>
          <p:nvPr/>
        </p:nvSpPr>
        <p:spPr>
          <a:xfrm>
            <a:off x="1547664" y="4797152"/>
            <a:ext cx="216024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Ovale 20"/>
          <p:cNvSpPr/>
          <p:nvPr/>
        </p:nvSpPr>
        <p:spPr>
          <a:xfrm>
            <a:off x="7308304" y="2204864"/>
            <a:ext cx="720080" cy="72008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6372200" y="2780928"/>
            <a:ext cx="648072" cy="6480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3" name="Triangolo isoscele 22"/>
          <p:cNvSpPr/>
          <p:nvPr/>
        </p:nvSpPr>
        <p:spPr>
          <a:xfrm>
            <a:off x="7164288" y="3356992"/>
            <a:ext cx="720080" cy="648072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Arco 24"/>
          <p:cNvSpPr/>
          <p:nvPr/>
        </p:nvSpPr>
        <p:spPr>
          <a:xfrm>
            <a:off x="5724128" y="1700808"/>
            <a:ext cx="3024336" cy="2808312"/>
          </a:xfrm>
          <a:prstGeom prst="arc">
            <a:avLst>
              <a:gd name="adj1" fmla="val 6624407"/>
              <a:gd name="adj2" fmla="val 655099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Arco 26"/>
          <p:cNvSpPr/>
          <p:nvPr/>
        </p:nvSpPr>
        <p:spPr>
          <a:xfrm>
            <a:off x="179512" y="1700808"/>
            <a:ext cx="3024336" cy="2808312"/>
          </a:xfrm>
          <a:prstGeom prst="arc">
            <a:avLst>
              <a:gd name="adj1" fmla="val 6624407"/>
              <a:gd name="adj2" fmla="val 655099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Arco 27"/>
          <p:cNvSpPr/>
          <p:nvPr/>
        </p:nvSpPr>
        <p:spPr>
          <a:xfrm>
            <a:off x="2915816" y="3429000"/>
            <a:ext cx="3024336" cy="2808312"/>
          </a:xfrm>
          <a:prstGeom prst="arc">
            <a:avLst>
              <a:gd name="adj1" fmla="val 6624407"/>
              <a:gd name="adj2" fmla="val 655099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Stella a 5 punte 28"/>
          <p:cNvSpPr/>
          <p:nvPr/>
        </p:nvSpPr>
        <p:spPr>
          <a:xfrm>
            <a:off x="1043608" y="2132856"/>
            <a:ext cx="792088" cy="72008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Trapezio 29"/>
          <p:cNvSpPr/>
          <p:nvPr/>
        </p:nvSpPr>
        <p:spPr>
          <a:xfrm>
            <a:off x="683568" y="3212976"/>
            <a:ext cx="864096" cy="648072"/>
          </a:xfrm>
          <a:prstGeom prst="trapezoid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ombo 30"/>
          <p:cNvSpPr/>
          <p:nvPr/>
        </p:nvSpPr>
        <p:spPr>
          <a:xfrm>
            <a:off x="1979712" y="2780928"/>
            <a:ext cx="864096" cy="864096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Stella a 5 punte 31"/>
          <p:cNvSpPr/>
          <p:nvPr/>
        </p:nvSpPr>
        <p:spPr>
          <a:xfrm>
            <a:off x="4572000" y="5085184"/>
            <a:ext cx="792088" cy="7200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/>
          <p:cNvSpPr/>
          <p:nvPr/>
        </p:nvSpPr>
        <p:spPr>
          <a:xfrm>
            <a:off x="4139952" y="4005064"/>
            <a:ext cx="648072" cy="64807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ilindro 34"/>
          <p:cNvSpPr/>
          <p:nvPr/>
        </p:nvSpPr>
        <p:spPr>
          <a:xfrm>
            <a:off x="3419872" y="4869160"/>
            <a:ext cx="648072" cy="864096"/>
          </a:xfrm>
          <a:prstGeom prst="ca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compli1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6154121" cy="4358719"/>
          </a:xfrm>
        </p:spPr>
      </p:pic>
      <p:pic>
        <p:nvPicPr>
          <p:cNvPr id="5" name="Immagine 4" descr="troppo_brav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06589">
            <a:off x="4008203" y="2460040"/>
            <a:ext cx="4161236" cy="2694400"/>
          </a:xfrm>
          <a:prstGeom prst="rect">
            <a:avLst/>
          </a:prstGeom>
        </p:spPr>
      </p:pic>
      <p:sp>
        <p:nvSpPr>
          <p:cNvPr id="6" name="Freccia a destra rientrata 5">
            <a:hlinkClick r:id="rId4" action="ppaction://hlinksldjump" highlightClick="1"/>
          </p:cNvPr>
          <p:cNvSpPr/>
          <p:nvPr/>
        </p:nvSpPr>
        <p:spPr>
          <a:xfrm>
            <a:off x="7524328" y="6237312"/>
            <a:ext cx="1194432" cy="484632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dirty="0" smtClean="0">
                <a:solidFill>
                  <a:srgbClr val="FF0000"/>
                </a:solidFill>
              </a:rPr>
              <a:t>SBAGLIATO!!!</a:t>
            </a:r>
            <a:endParaRPr lang="it-IT" sz="5400" b="1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 descr="Piang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8758" y="1628800"/>
            <a:ext cx="6166305" cy="4145127"/>
          </a:xfrm>
        </p:spPr>
      </p:pic>
      <p:sp>
        <p:nvSpPr>
          <p:cNvPr id="5" name="Freccia a destra rientrata 4">
            <a:hlinkClick r:id="rId3" action="ppaction://hlinksldjump" highlightClick="1"/>
          </p:cNvPr>
          <p:cNvSpPr/>
          <p:nvPr/>
        </p:nvSpPr>
        <p:spPr>
          <a:xfrm>
            <a:off x="7668344" y="6165304"/>
            <a:ext cx="1194432" cy="484632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med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88024" y="620688"/>
            <a:ext cx="3898776" cy="5746650"/>
          </a:xfrm>
        </p:spPr>
        <p:txBody>
          <a:bodyPr>
            <a:normAutofit fontScale="90000"/>
          </a:bodyPr>
          <a:lstStyle/>
          <a:p>
            <a:r>
              <a:rPr lang="it-IT" sz="3200" dirty="0" smtClean="0"/>
              <a:t>Una delle opere più famose di </a:t>
            </a:r>
            <a:r>
              <a:rPr lang="it-IT" sz="3200" dirty="0" err="1"/>
              <a:t>Kandinsky</a:t>
            </a:r>
            <a:r>
              <a:rPr lang="it-IT" sz="3200" dirty="0"/>
              <a:t> è </a:t>
            </a:r>
            <a:r>
              <a:rPr lang="it-IT" sz="3200" dirty="0" smtClean="0"/>
              <a:t>“</a:t>
            </a:r>
            <a:r>
              <a:rPr lang="it-IT" sz="3200" dirty="0" err="1" smtClean="0"/>
              <a:t>Trees</a:t>
            </a:r>
            <a:r>
              <a:rPr lang="it-IT" sz="3200" dirty="0" smtClean="0"/>
              <a:t>”, alberi, formata da tanti cerchi colorati.</a:t>
            </a:r>
            <a:br>
              <a:rPr lang="it-IT" sz="3200" dirty="0" smtClean="0"/>
            </a:br>
            <a:r>
              <a:rPr lang="it-IT" sz="3200" dirty="0" smtClean="0"/>
              <a:t>Ora dai sfogo alla tua fantasia: utilizzando la tecnica delle forme, dei colori e delle linee di </a:t>
            </a:r>
            <a:r>
              <a:rPr lang="it-IT" sz="3200" dirty="0" err="1" smtClean="0"/>
              <a:t>Kandisky</a:t>
            </a:r>
            <a:r>
              <a:rPr lang="it-IT" sz="3200" dirty="0" smtClean="0"/>
              <a:t>, crea il tuo quadro aiutandoti con cartoncini colorati, forbici e colla </a:t>
            </a:r>
            <a:r>
              <a:rPr lang="it-IT" sz="3200" dirty="0" err="1" smtClean="0"/>
              <a:t>stick</a:t>
            </a:r>
            <a:r>
              <a:rPr lang="it-IT" sz="3200" dirty="0" smtClean="0"/>
              <a:t>. </a:t>
            </a:r>
            <a:br>
              <a:rPr lang="it-IT" sz="3200" dirty="0" smtClean="0"/>
            </a:br>
            <a:endParaRPr lang="it-IT" sz="3200" dirty="0"/>
          </a:p>
        </p:txBody>
      </p:sp>
      <p:pic>
        <p:nvPicPr>
          <p:cNvPr id="4" name="Segnaposto contenuto 3" descr="1z6s18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052736"/>
            <a:ext cx="3496179" cy="4525963"/>
          </a:xfrm>
        </p:spPr>
      </p:pic>
      <p:sp>
        <p:nvSpPr>
          <p:cNvPr id="5" name="Freccia a destra rientrata 4">
            <a:hlinkClick r:id="" action="ppaction://hlinkshowjump?jump=nextslide"/>
          </p:cNvPr>
          <p:cNvSpPr/>
          <p:nvPr/>
        </p:nvSpPr>
        <p:spPr>
          <a:xfrm>
            <a:off x="7596336" y="6165304"/>
            <a:ext cx="1122424" cy="484632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i="1" dirty="0" smtClean="0">
                <a:solidFill>
                  <a:srgbClr val="FF0000"/>
                </a:solidFill>
              </a:rPr>
              <a:t>BUON DIVERTIMENTO</a:t>
            </a:r>
            <a:endParaRPr lang="it-IT" sz="4800" i="1" dirty="0">
              <a:solidFill>
                <a:srgbClr val="FF0000"/>
              </a:solidFill>
            </a:endParaRPr>
          </a:p>
        </p:txBody>
      </p:sp>
      <p:pic>
        <p:nvPicPr>
          <p:cNvPr id="8" name="Segnaposto contenuto 7" descr="gif_animate_saluti_auguri_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286992"/>
            <a:ext cx="9144000" cy="5571008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32040" y="0"/>
            <a:ext cx="3826768" cy="6525344"/>
          </a:xfrm>
        </p:spPr>
        <p:txBody>
          <a:bodyPr>
            <a:normAutofit/>
          </a:bodyPr>
          <a:lstStyle/>
          <a:p>
            <a:r>
              <a:rPr lang="it-IT" dirty="0" err="1"/>
              <a:t>Kandinsky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2400" dirty="0" smtClean="0"/>
              <a:t>E’ un pittore espressionista dell’Ottocento, che riteneva  la pittura una via per l’animo. Egli dipingeva per rappresentare non tanto la natura e le emozioni che essa provoca, ma per dare un volto esteriore alle espressioni interiori.</a:t>
            </a:r>
            <a:endParaRPr lang="it-IT" sz="2400" dirty="0"/>
          </a:p>
        </p:txBody>
      </p:sp>
      <p:pic>
        <p:nvPicPr>
          <p:cNvPr id="5" name="Segnaposto contenuto 4" descr="Kandinsky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4200525" cy="33337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Freccia a destra rientrata 7"/>
          <p:cNvSpPr/>
          <p:nvPr/>
        </p:nvSpPr>
        <p:spPr>
          <a:xfrm>
            <a:off x="7596336" y="6093296"/>
            <a:ext cx="1194432" cy="484632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448272"/>
          </a:xfrm>
        </p:spPr>
        <p:txBody>
          <a:bodyPr>
            <a:normAutofit fontScale="90000"/>
          </a:bodyPr>
          <a:lstStyle/>
          <a:p>
            <a:r>
              <a:rPr lang="it-IT" i="1" dirty="0" smtClean="0">
                <a:solidFill>
                  <a:srgbClr val="1604FC"/>
                </a:solidFill>
              </a:rPr>
              <a:t>GIOCHIAMO CON L’ARTE ASTRATTA CHE TENDE AD ELIMINARE QUALSIASI RIFERIMENTO ALLA REALTA’</a:t>
            </a:r>
            <a:endParaRPr lang="it-IT" i="1" dirty="0">
              <a:solidFill>
                <a:srgbClr val="1604FC"/>
              </a:solidFill>
            </a:endParaRPr>
          </a:p>
        </p:txBody>
      </p:sp>
      <p:pic>
        <p:nvPicPr>
          <p:cNvPr id="6" name="Segnaposto contenuto 5" descr="bimbi-che-giocan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3645024"/>
            <a:ext cx="6024533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reccia a destra rientrata 4"/>
          <p:cNvSpPr/>
          <p:nvPr/>
        </p:nvSpPr>
        <p:spPr>
          <a:xfrm>
            <a:off x="7596336" y="6093296"/>
            <a:ext cx="1122424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0" y="5661248"/>
            <a:ext cx="8568952" cy="566738"/>
          </a:xfrm>
        </p:spPr>
        <p:txBody>
          <a:bodyPr>
            <a:noAutofit/>
          </a:bodyPr>
          <a:lstStyle/>
          <a:p>
            <a:r>
              <a:rPr lang="it-IT" sz="2400" b="0" i="1" dirty="0" smtClean="0"/>
              <a:t>Egli lavorava:</a:t>
            </a:r>
            <a:br>
              <a:rPr lang="it-IT" sz="2400" b="0" i="1" dirty="0" smtClean="0"/>
            </a:br>
            <a:r>
              <a:rPr lang="it-IT" sz="2400" b="0" i="1" dirty="0" smtClean="0"/>
              <a:t>- sulle LINEE, si possono raffigurare le emozioni anche solo   attraverso le linee.</a:t>
            </a:r>
            <a:br>
              <a:rPr lang="it-IT" sz="2400" b="0" i="1" dirty="0" smtClean="0"/>
            </a:br>
            <a:r>
              <a:rPr lang="it-IT" sz="2400" b="0" i="1" dirty="0" smtClean="0"/>
              <a:t>Una semplice linea RETTA orizzontale produce una sensazione di freddezza;</a:t>
            </a:r>
            <a:br>
              <a:rPr lang="it-IT" sz="2400" b="0" i="1" dirty="0" smtClean="0"/>
            </a:br>
            <a:r>
              <a:rPr lang="it-IT" sz="2400" b="0" i="1" dirty="0" smtClean="0"/>
              <a:t>una linea VERTICALE produce una sensazione di calore;</a:t>
            </a:r>
            <a:br>
              <a:rPr lang="it-IT" sz="2400" b="0" i="1" dirty="0" smtClean="0"/>
            </a:br>
            <a:r>
              <a:rPr lang="it-IT" sz="2400" b="0" i="1" dirty="0" smtClean="0"/>
              <a:t>una linea OBLIQUA è instabile e dinamica;</a:t>
            </a:r>
            <a:br>
              <a:rPr lang="it-IT" sz="2400" b="0" i="1" dirty="0" smtClean="0"/>
            </a:br>
            <a:r>
              <a:rPr lang="it-IT" sz="2400" b="0" i="1" dirty="0" smtClean="0"/>
              <a:t>una linea CURVA determina un effetto di calma;</a:t>
            </a:r>
            <a:br>
              <a:rPr lang="it-IT" sz="2400" b="0" i="1" dirty="0" smtClean="0"/>
            </a:br>
            <a:r>
              <a:rPr lang="it-IT" sz="2400" b="0" i="1" dirty="0" smtClean="0"/>
              <a:t>una linea SPEZZATA produce un effetto di nervosismo.</a:t>
            </a:r>
            <a:endParaRPr lang="it-IT" sz="2400" b="0" i="1" dirty="0"/>
          </a:p>
        </p:txBody>
      </p:sp>
      <p:pic>
        <p:nvPicPr>
          <p:cNvPr id="4" name="Segnaposto contenuto 3" descr="linea-trasversale-kandinsky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074" r="4074"/>
          <a:stretch>
            <a:fillRect/>
          </a:stretch>
        </p:blipFill>
        <p:spPr>
          <a:xfrm>
            <a:off x="2699792" y="332656"/>
            <a:ext cx="3672408" cy="2754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Freccia a destra rientrata 6"/>
          <p:cNvSpPr/>
          <p:nvPr/>
        </p:nvSpPr>
        <p:spPr>
          <a:xfrm>
            <a:off x="7452320" y="6165304"/>
            <a:ext cx="1194432" cy="484632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509120"/>
            <a:ext cx="8229600" cy="1656184"/>
          </a:xfrm>
        </p:spPr>
        <p:txBody>
          <a:bodyPr>
            <a:noAutofit/>
          </a:bodyPr>
          <a:lstStyle/>
          <a:p>
            <a:pPr algn="l"/>
            <a:r>
              <a:rPr lang="it-IT" sz="2800" dirty="0" smtClean="0"/>
              <a:t>- </a:t>
            </a:r>
            <a:r>
              <a:rPr lang="it-IT" sz="2800" i="1" dirty="0" smtClean="0"/>
              <a:t>sulle FORME, attraverso la scelta di determinate forme  geometriche si riuscirà a comporre la propria opera personale.</a:t>
            </a:r>
            <a:br>
              <a:rPr lang="it-IT" sz="2800" i="1" dirty="0" smtClean="0"/>
            </a:br>
            <a:r>
              <a:rPr lang="it-IT" sz="2800" i="1" dirty="0" smtClean="0"/>
              <a:t> Il QUADRATO </a:t>
            </a:r>
            <a:r>
              <a:rPr lang="it-IT" sz="2800" i="1" dirty="0" err="1"/>
              <a:t>Kandinsky</a:t>
            </a:r>
            <a:r>
              <a:rPr lang="it-IT" sz="2800" i="1" dirty="0"/>
              <a:t> lo </a:t>
            </a:r>
            <a:r>
              <a:rPr lang="it-IT" sz="2800" i="1" dirty="0" smtClean="0"/>
              <a:t>associa al colore </a:t>
            </a:r>
            <a:r>
              <a:rPr lang="it-IT" sz="2800" i="1" dirty="0" smtClean="0">
                <a:solidFill>
                  <a:srgbClr val="C00000"/>
                </a:solidFill>
              </a:rPr>
              <a:t>rosso</a:t>
            </a:r>
            <a:r>
              <a:rPr lang="it-IT" sz="2800" i="1" dirty="0" smtClean="0"/>
              <a:t>;</a:t>
            </a:r>
            <a:br>
              <a:rPr lang="it-IT" sz="2800" i="1" dirty="0" smtClean="0"/>
            </a:br>
            <a:r>
              <a:rPr lang="it-IT" sz="2800" i="1" dirty="0" smtClean="0"/>
              <a:t> il TRIANGOLO al colore </a:t>
            </a:r>
            <a:r>
              <a:rPr lang="it-IT" sz="2800" i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giallo</a:t>
            </a:r>
            <a:r>
              <a:rPr lang="it-IT" sz="2800" i="1" dirty="0" smtClean="0"/>
              <a:t>;</a:t>
            </a:r>
            <a:br>
              <a:rPr lang="it-IT" sz="2800" i="1" dirty="0" smtClean="0"/>
            </a:br>
            <a:r>
              <a:rPr lang="it-IT" sz="2800" i="1" dirty="0" smtClean="0"/>
              <a:t> il CERCHIO al colore </a:t>
            </a:r>
            <a:r>
              <a:rPr lang="it-IT" sz="2800" i="1" dirty="0" smtClean="0">
                <a:solidFill>
                  <a:srgbClr val="00B0F0"/>
                </a:solidFill>
              </a:rPr>
              <a:t>azzurro</a:t>
            </a:r>
            <a:r>
              <a:rPr lang="it-IT" sz="2800" i="1" dirty="0" smtClean="0"/>
              <a:t>.  </a:t>
            </a:r>
            <a:endParaRPr lang="it-IT" sz="2800" i="1" dirty="0"/>
          </a:p>
        </p:txBody>
      </p:sp>
      <p:pic>
        <p:nvPicPr>
          <p:cNvPr id="4" name="Segnaposto contenuto 3" descr="vassily20kandinsky2020nl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60648"/>
            <a:ext cx="4327370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Freccia a destra rientrata 4"/>
          <p:cNvSpPr/>
          <p:nvPr/>
        </p:nvSpPr>
        <p:spPr>
          <a:xfrm>
            <a:off x="7596336" y="6021288"/>
            <a:ext cx="1122424" cy="484632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861048"/>
            <a:ext cx="8697144" cy="2996952"/>
          </a:xfrm>
        </p:spPr>
        <p:txBody>
          <a:bodyPr>
            <a:noAutofit/>
          </a:bodyPr>
          <a:lstStyle/>
          <a:p>
            <a:pPr algn="l"/>
            <a:r>
              <a:rPr lang="it-IT" sz="2800" dirty="0" smtClean="0"/>
              <a:t>- sul COLORE, ogni colore ha un proprio significato per </a:t>
            </a:r>
            <a:r>
              <a:rPr lang="it-IT" sz="2800" dirty="0" err="1"/>
              <a:t>Kandinsky</a:t>
            </a:r>
            <a:r>
              <a:rPr lang="it-IT" sz="2800" dirty="0"/>
              <a:t>.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 Il colore </a:t>
            </a:r>
            <a:r>
              <a:rPr lang="it-IT" sz="2800" dirty="0" smtClean="0">
                <a:solidFill>
                  <a:srgbClr val="00B0F0"/>
                </a:solidFill>
              </a:rPr>
              <a:t>AZZURRO</a:t>
            </a:r>
            <a:r>
              <a:rPr lang="it-IT" sz="2800" dirty="0" smtClean="0"/>
              <a:t> dà la sensazione di spiritualità;</a:t>
            </a:r>
            <a:br>
              <a:rPr lang="it-IT" sz="2800" dirty="0" smtClean="0"/>
            </a:br>
            <a:r>
              <a:rPr lang="it-IT" sz="2800" dirty="0" smtClean="0"/>
              <a:t> il colore </a:t>
            </a:r>
            <a:r>
              <a:rPr lang="it-IT" sz="2800" dirty="0" smtClean="0">
                <a:solidFill>
                  <a:srgbClr val="C00000"/>
                </a:solidFill>
              </a:rPr>
              <a:t>ROSSO</a:t>
            </a:r>
            <a:r>
              <a:rPr lang="it-IT" sz="2800" dirty="0" smtClean="0"/>
              <a:t> evoca la forza e la passione;</a:t>
            </a:r>
            <a:br>
              <a:rPr lang="it-IT" sz="2800" dirty="0" smtClean="0"/>
            </a:br>
            <a:r>
              <a:rPr lang="it-IT" sz="2800" dirty="0" smtClean="0"/>
              <a:t> il colore </a:t>
            </a:r>
            <a:r>
              <a:rPr lang="it-IT" sz="28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GIALLO</a:t>
            </a:r>
            <a:r>
              <a:rPr lang="it-IT" sz="2800" dirty="0" smtClean="0">
                <a:ln w="3175">
                  <a:solidFill>
                    <a:schemeClr val="tx1"/>
                  </a:solidFill>
                </a:ln>
              </a:rPr>
              <a:t> </a:t>
            </a:r>
            <a:r>
              <a:rPr lang="it-IT" sz="2800" dirty="0" smtClean="0"/>
              <a:t>l’eccitazione e il dinamismo.</a:t>
            </a:r>
            <a:br>
              <a:rPr lang="it-IT" sz="2800" dirty="0" smtClean="0"/>
            </a:br>
            <a:endParaRPr lang="it-IT" sz="2800" dirty="0"/>
          </a:p>
        </p:txBody>
      </p:sp>
      <p:pic>
        <p:nvPicPr>
          <p:cNvPr id="4" name="Segnaposto contenuto 3" descr="Vassily_Kandinsky,_1939_-_Composition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476672"/>
            <a:ext cx="4104456" cy="28127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Freccia a destra rientrata 4"/>
          <p:cNvSpPr/>
          <p:nvPr/>
        </p:nvSpPr>
        <p:spPr>
          <a:xfrm>
            <a:off x="7452320" y="6093296"/>
            <a:ext cx="1194432" cy="484632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3754760" cy="796950"/>
          </a:xfrm>
        </p:spPr>
        <p:txBody>
          <a:bodyPr>
            <a:normAutofit fontScale="90000"/>
          </a:bodyPr>
          <a:lstStyle/>
          <a:p>
            <a:r>
              <a:rPr lang="it-IT" i="1" dirty="0" smtClean="0">
                <a:solidFill>
                  <a:srgbClr val="FF0000"/>
                </a:solidFill>
              </a:rPr>
              <a:t>IL LABORATORIO DEI COLORI E DELLE FORME</a:t>
            </a:r>
            <a:endParaRPr lang="it-IT" i="1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 descr="bambini-divertimento-animazio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548680"/>
            <a:ext cx="5004048" cy="18765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Immagine 4" descr="internet (377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499080">
            <a:off x="4429490" y="4373900"/>
            <a:ext cx="3362325" cy="1933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magine 5" descr="MatiteColora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501008"/>
            <a:ext cx="4294479" cy="29541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Freccia a destra rientrata 6"/>
          <p:cNvSpPr/>
          <p:nvPr/>
        </p:nvSpPr>
        <p:spPr>
          <a:xfrm>
            <a:off x="7596336" y="6093296"/>
            <a:ext cx="1122424" cy="484632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9" name="Immagine 8" descr="figure-geometriche-animat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25630">
            <a:off x="5758569" y="2857840"/>
            <a:ext cx="2074818" cy="1556792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786210"/>
          </a:xfrm>
        </p:spPr>
        <p:txBody>
          <a:bodyPr>
            <a:noAutofit/>
          </a:bodyPr>
          <a:lstStyle/>
          <a:p>
            <a:r>
              <a:rPr lang="it-IT" sz="3600" i="1" dirty="0" smtClean="0"/>
              <a:t>Scegli la risposta giusta.</a:t>
            </a:r>
            <a:br>
              <a:rPr lang="it-IT" sz="3600" i="1" dirty="0" smtClean="0"/>
            </a:br>
            <a:r>
              <a:rPr lang="it-IT" sz="3600" i="1" dirty="0" smtClean="0"/>
              <a:t>L’arcobaleno, formato da linee CURVE, rappresenta per </a:t>
            </a:r>
            <a:r>
              <a:rPr lang="it-IT" sz="3600" i="1" dirty="0" err="1" smtClean="0"/>
              <a:t>Kandinsky</a:t>
            </a:r>
            <a:r>
              <a:rPr lang="it-IT" sz="3600" i="1" dirty="0" smtClean="0"/>
              <a:t>:</a:t>
            </a:r>
            <a:endParaRPr lang="it-IT" sz="3600" i="1" dirty="0"/>
          </a:p>
        </p:txBody>
      </p:sp>
      <p:pic>
        <p:nvPicPr>
          <p:cNvPr id="4" name="Segnaposto contenuto 3" descr="arcobale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708920"/>
            <a:ext cx="4104456" cy="2871122"/>
          </a:xfrm>
        </p:spPr>
      </p:pic>
      <p:sp>
        <p:nvSpPr>
          <p:cNvPr id="6" name="Rettangolo 5">
            <a:hlinkClick r:id="rId3" action="ppaction://hlinksldjump" highlightClick="1"/>
          </p:cNvPr>
          <p:cNvSpPr/>
          <p:nvPr/>
        </p:nvSpPr>
        <p:spPr>
          <a:xfrm>
            <a:off x="5292080" y="4797152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hlinkClick r:id="rId3" action="ppaction://hlinksldjump" highlightClick="1"/>
          </p:cNvPr>
          <p:cNvSpPr/>
          <p:nvPr/>
        </p:nvSpPr>
        <p:spPr>
          <a:xfrm>
            <a:off x="5292080" y="3068960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hlinkClick r:id="rId4" action="ppaction://hlinksldjump" highlightClick="1"/>
          </p:cNvPr>
          <p:cNvSpPr/>
          <p:nvPr/>
        </p:nvSpPr>
        <p:spPr>
          <a:xfrm>
            <a:off x="5292080" y="3933056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796136" y="2924944"/>
            <a:ext cx="259228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Dinamismo</a:t>
            </a:r>
          </a:p>
          <a:p>
            <a:endParaRPr lang="it-IT" sz="2800" dirty="0" smtClean="0"/>
          </a:p>
          <a:p>
            <a:r>
              <a:rPr lang="it-IT" sz="2800" dirty="0" smtClean="0"/>
              <a:t>Calma</a:t>
            </a:r>
          </a:p>
          <a:p>
            <a:endParaRPr lang="it-IT" sz="2800" dirty="0" smtClean="0"/>
          </a:p>
          <a:p>
            <a:r>
              <a:rPr lang="it-IT" sz="2800" dirty="0" smtClean="0"/>
              <a:t>Rabbia</a:t>
            </a:r>
          </a:p>
          <a:p>
            <a:endParaRPr lang="it-IT" dirty="0"/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compli10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39552" y="404664"/>
            <a:ext cx="6154121" cy="4358719"/>
          </a:xfrm>
        </p:spPr>
      </p:pic>
      <p:pic>
        <p:nvPicPr>
          <p:cNvPr id="5" name="Immagine 4" descr="troppo_brav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06589">
            <a:off x="4008203" y="2460040"/>
            <a:ext cx="4161236" cy="2694400"/>
          </a:xfrm>
          <a:prstGeom prst="rect">
            <a:avLst/>
          </a:prstGeom>
        </p:spPr>
      </p:pic>
      <p:sp>
        <p:nvSpPr>
          <p:cNvPr id="6" name="Freccia a destra rientrata 5">
            <a:hlinkClick r:id="rId6" action="ppaction://hlinksldjump" highlightClick="1"/>
          </p:cNvPr>
          <p:cNvSpPr/>
          <p:nvPr/>
        </p:nvSpPr>
        <p:spPr>
          <a:xfrm>
            <a:off x="7524328" y="6237312"/>
            <a:ext cx="1194432" cy="484632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</TotalTime>
  <Words>143</Words>
  <Application>Microsoft Office PowerPoint</Application>
  <PresentationFormat>Presentazione su schermo (4:3)</PresentationFormat>
  <Paragraphs>32</Paragraphs>
  <Slides>18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1" baseType="lpstr">
      <vt:lpstr>Arial</vt:lpstr>
      <vt:lpstr>Constantia</vt:lpstr>
      <vt:lpstr>Tema di Office</vt:lpstr>
      <vt:lpstr>Università Suor Orsola Benincasa</vt:lpstr>
      <vt:lpstr>Kandinsky  E’ un pittore espressionista dell’Ottocento, che riteneva  la pittura una via per l’animo. Egli dipingeva per rappresentare non tanto la natura e le emozioni che essa provoca, ma per dare un volto esteriore alle espressioni interiori.</vt:lpstr>
      <vt:lpstr>GIOCHIAMO CON L’ARTE ASTRATTA CHE TENDE AD ELIMINARE QUALSIASI RIFERIMENTO ALLA REALTA’</vt:lpstr>
      <vt:lpstr>Egli lavorava: - sulle LINEE, si possono raffigurare le emozioni anche solo   attraverso le linee. Una semplice linea RETTA orizzontale produce una sensazione di freddezza; una linea VERTICALE produce una sensazione di calore; una linea OBLIQUA è instabile e dinamica; una linea CURVA determina un effetto di calma; una linea SPEZZATA produce un effetto di nervosismo.</vt:lpstr>
      <vt:lpstr>- sulle FORME, attraverso la scelta di determinate forme  geometriche si riuscirà a comporre la propria opera personale.  Il QUADRATO Kandinsky lo associa al colore rosso;  il TRIANGOLO al colore giallo;  il CERCHIO al colore azzurro.  </vt:lpstr>
      <vt:lpstr>- sul COLORE, ogni colore ha un proprio significato per Kandinsky.  Il colore AZZURRO dà la sensazione di spiritualità;  il colore ROSSO evoca la forza e la passione;  il colore GIALLO l’eccitazione e il dinamismo. </vt:lpstr>
      <vt:lpstr>IL LABORATORIO DEI COLORI E DELLE FORME</vt:lpstr>
      <vt:lpstr>Scegli la risposta giusta. L’arcobaleno, formato da linee CURVE, rappresenta per Kandinsky:</vt:lpstr>
      <vt:lpstr>Presentazione standard di PowerPoint</vt:lpstr>
      <vt:lpstr>SBAGLIATO!!!</vt:lpstr>
      <vt:lpstr>Il temporale, formato da linee SPEZZATE, rappresenta per Kandinsky :</vt:lpstr>
      <vt:lpstr>Presentazione standard di PowerPoint</vt:lpstr>
      <vt:lpstr>SBAGLIATO!!!</vt:lpstr>
      <vt:lpstr>Quali sono le tre forme che usa Kandinsky nei suoi quadri? Scegli l’insieme corretto. </vt:lpstr>
      <vt:lpstr>Presentazione standard di PowerPoint</vt:lpstr>
      <vt:lpstr>SBAGLIATO!!!</vt:lpstr>
      <vt:lpstr>Una delle opere più famose di Kandinsky è “Trees”, alberi, formata da tanti cerchi colorati. Ora dai sfogo alla tua fantasia: utilizzando la tecnica delle forme, dei colori e delle linee di Kandisky, crea il tuo quadro aiutandoti con cartoncini colorati, forbici e colla stick.  </vt:lpstr>
      <vt:lpstr>BUON DIVERTIMENTO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Renato</dc:creator>
  <cp:lastModifiedBy>ferdinando</cp:lastModifiedBy>
  <cp:revision>97</cp:revision>
  <dcterms:created xsi:type="dcterms:W3CDTF">2015-05-13T17:51:48Z</dcterms:created>
  <dcterms:modified xsi:type="dcterms:W3CDTF">2015-09-01T13:09:45Z</dcterms:modified>
</cp:coreProperties>
</file>