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60" r:id="rId5"/>
    <p:sldId id="259" r:id="rId6"/>
    <p:sldId id="295" r:id="rId7"/>
    <p:sldId id="262" r:id="rId8"/>
    <p:sldId id="263" r:id="rId9"/>
    <p:sldId id="296" r:id="rId10"/>
    <p:sldId id="261" r:id="rId11"/>
    <p:sldId id="294" r:id="rId12"/>
    <p:sldId id="266" r:id="rId13"/>
    <p:sldId id="279" r:id="rId14"/>
    <p:sldId id="265" r:id="rId15"/>
    <p:sldId id="276" r:id="rId16"/>
    <p:sldId id="267" r:id="rId17"/>
    <p:sldId id="282" r:id="rId18"/>
    <p:sldId id="268" r:id="rId19"/>
    <p:sldId id="284" r:id="rId20"/>
    <p:sldId id="269" r:id="rId21"/>
    <p:sldId id="286" r:id="rId22"/>
    <p:sldId id="270" r:id="rId23"/>
    <p:sldId id="288" r:id="rId24"/>
    <p:sldId id="280" r:id="rId25"/>
    <p:sldId id="290" r:id="rId26"/>
    <p:sldId id="281" r:id="rId27"/>
    <p:sldId id="292" r:id="rId28"/>
    <p:sldId id="293" r:id="rId29"/>
    <p:sldId id="275" r:id="rId3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48D5"/>
    <a:srgbClr val="12BE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4615"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54" y="196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33E55FD2-0F62-4770-9C17-4A60AA0F5F3A}" type="datetimeFigureOut">
              <a:rPr lang="it-IT" smtClean="0"/>
              <a:pPr/>
              <a:t>01/09/2015</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CB41F2AF-0B99-42EC-8119-792B3BDC2D3B}"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33E55FD2-0F62-4770-9C17-4A60AA0F5F3A}" type="datetimeFigureOut">
              <a:rPr lang="it-IT" smtClean="0"/>
              <a:pPr/>
              <a:t>01/09/2015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B41F2AF-0B99-42EC-8119-792B3BDC2D3B}"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33E55FD2-0F62-4770-9C17-4A60AA0F5F3A}" type="datetimeFigureOut">
              <a:rPr lang="it-IT" smtClean="0"/>
              <a:pPr/>
              <a:t>01/09/2015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B41F2AF-0B99-42EC-8119-792B3BDC2D3B}"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33E55FD2-0F62-4770-9C17-4A60AA0F5F3A}" type="datetimeFigureOut">
              <a:rPr lang="it-IT" smtClean="0"/>
              <a:pPr/>
              <a:t>01/09/2015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B41F2AF-0B99-42EC-8119-792B3BDC2D3B}"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33E55FD2-0F62-4770-9C17-4A60AA0F5F3A}" type="datetimeFigureOut">
              <a:rPr lang="it-IT" smtClean="0"/>
              <a:pPr/>
              <a:t>01/09/2015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B41F2AF-0B99-42EC-8119-792B3BDC2D3B}"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33E55FD2-0F62-4770-9C17-4A60AA0F5F3A}" type="datetimeFigureOut">
              <a:rPr lang="it-IT" smtClean="0"/>
              <a:pPr/>
              <a:t>01/09/2015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B41F2AF-0B99-42EC-8119-792B3BDC2D3B}"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33E55FD2-0F62-4770-9C17-4A60AA0F5F3A}" type="datetimeFigureOut">
              <a:rPr lang="it-IT" smtClean="0"/>
              <a:pPr/>
              <a:t>01/09/2015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B41F2AF-0B99-42EC-8119-792B3BDC2D3B}"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33E55FD2-0F62-4770-9C17-4A60AA0F5F3A}" type="datetimeFigureOut">
              <a:rPr lang="it-IT" smtClean="0"/>
              <a:pPr/>
              <a:t>01/09/2015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B41F2AF-0B99-42EC-8119-792B3BDC2D3B}"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3E55FD2-0F62-4770-9C17-4A60AA0F5F3A}" type="datetimeFigureOut">
              <a:rPr lang="it-IT" smtClean="0"/>
              <a:pPr/>
              <a:t>01/09/2015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B41F2AF-0B99-42EC-8119-792B3BDC2D3B}"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33E55FD2-0F62-4770-9C17-4A60AA0F5F3A}" type="datetimeFigureOut">
              <a:rPr lang="it-IT" smtClean="0"/>
              <a:pPr/>
              <a:t>01/09/2015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B41F2AF-0B99-42EC-8119-792B3BDC2D3B}"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33E55FD2-0F62-4770-9C17-4A60AA0F5F3A}" type="datetimeFigureOut">
              <a:rPr lang="it-IT" smtClean="0"/>
              <a:pPr/>
              <a:t>01/09/2015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CB41F2AF-0B99-42EC-8119-792B3BDC2D3B}" type="slidenum">
              <a:rPr lang="it-IT" smtClean="0"/>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3E55FD2-0F62-4770-9C17-4A60AA0F5F3A}" type="datetimeFigureOut">
              <a:rPr lang="it-IT" smtClean="0"/>
              <a:pPr/>
              <a:t>01/09/2015</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B41F2AF-0B99-42EC-8119-792B3BDC2D3B}" type="slidenum">
              <a:rPr lang="it-IT" smtClean="0"/>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slide" Target="slide16.xml"/><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slide" Target="slide18.xml"/><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slide" Target="slide1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8.xml"/><Relationship Id="rId7" Type="http://schemas.openxmlformats.org/officeDocument/2006/relationships/slide" Target="slide20.xml"/><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8.xml"/><Relationship Id="rId1" Type="http://schemas.openxmlformats.org/officeDocument/2006/relationships/slideLayout" Target="../slideLayouts/slideLayout2.xml"/><Relationship Id="rId4" Type="http://schemas.openxmlformats.org/officeDocument/2006/relationships/slide" Target="slide24.xml"/></Relationships>
</file>

<file path=ppt/slides/_rels/slide2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8.xml"/><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2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28.xml"/><Relationship Id="rId1" Type="http://schemas.openxmlformats.org/officeDocument/2006/relationships/slideLayout" Target="../slideLayouts/slideLayout2.xml"/><Relationship Id="rId5" Type="http://schemas.openxmlformats.org/officeDocument/2006/relationships/slide" Target="slide29.xml"/><Relationship Id="rId4" Type="http://schemas.openxmlformats.org/officeDocument/2006/relationships/image" Target="../media/image32.gif"/></Relationships>
</file>

<file path=ppt/slides/_rels/slide27.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57158" y="0"/>
            <a:ext cx="7572428" cy="1714488"/>
          </a:xfrm>
        </p:spPr>
        <p:txBody>
          <a:bodyPr>
            <a:normAutofit/>
          </a:bodyPr>
          <a:lstStyle/>
          <a:p>
            <a:pPr algn="ctr"/>
            <a:r>
              <a:rPr lang="it-IT" sz="2800" dirty="0" smtClean="0">
                <a:solidFill>
                  <a:schemeClr val="tx1"/>
                </a:solidFill>
              </a:rPr>
              <a:t>UNIVERSITA’ “SUOR ORSOLA BENINCASA”   NAPOLI</a:t>
            </a:r>
            <a:endParaRPr lang="it-IT" sz="2800" dirty="0">
              <a:solidFill>
                <a:schemeClr val="tx1"/>
              </a:solidFill>
            </a:endParaRPr>
          </a:p>
        </p:txBody>
      </p:sp>
      <p:sp>
        <p:nvSpPr>
          <p:cNvPr id="3" name="Sottotitolo 2"/>
          <p:cNvSpPr>
            <a:spLocks noGrp="1"/>
          </p:cNvSpPr>
          <p:nvPr>
            <p:ph type="subTitle" idx="1"/>
          </p:nvPr>
        </p:nvSpPr>
        <p:spPr>
          <a:xfrm>
            <a:off x="0" y="2214554"/>
            <a:ext cx="9144000" cy="4643446"/>
          </a:xfrm>
        </p:spPr>
        <p:txBody>
          <a:bodyPr>
            <a:normAutofit/>
          </a:bodyPr>
          <a:lstStyle/>
          <a:p>
            <a:pPr algn="ctr"/>
            <a:endParaRPr lang="it-IT" dirty="0" smtClean="0"/>
          </a:p>
          <a:p>
            <a:pPr algn="ctr"/>
            <a:r>
              <a:rPr lang="it-IT" dirty="0" smtClean="0"/>
              <a:t>LABORATORIO</a:t>
            </a:r>
          </a:p>
          <a:p>
            <a:pPr algn="ctr"/>
            <a:r>
              <a:rPr lang="it-IT" dirty="0" smtClean="0"/>
              <a:t>“ LA RISORSA FORMATIVA DEL GIOCO INTELLIGENTE”</a:t>
            </a:r>
          </a:p>
          <a:p>
            <a:pPr algn="ctr"/>
            <a:endParaRPr lang="it-IT" dirty="0" smtClean="0"/>
          </a:p>
          <a:p>
            <a:pPr algn="l"/>
            <a:endParaRPr lang="it-IT" dirty="0" smtClean="0"/>
          </a:p>
          <a:p>
            <a:pPr algn="l"/>
            <a:r>
              <a:rPr lang="it-IT" dirty="0" smtClean="0"/>
              <a:t>  STUDENTESSE:</a:t>
            </a:r>
          </a:p>
          <a:p>
            <a:pPr algn="l"/>
            <a:r>
              <a:rPr lang="it-IT" dirty="0" smtClean="0">
                <a:solidFill>
                  <a:schemeClr val="tx1">
                    <a:lumMod val="95000"/>
                    <a:lumOff val="5000"/>
                  </a:schemeClr>
                </a:solidFill>
              </a:rPr>
              <a:t>  Esposito </a:t>
            </a:r>
            <a:r>
              <a:rPr lang="it-IT" dirty="0" smtClean="0">
                <a:solidFill>
                  <a:schemeClr val="tx1">
                    <a:lumMod val="95000"/>
                    <a:lumOff val="5000"/>
                  </a:schemeClr>
                </a:solidFill>
              </a:rPr>
              <a:t>Anna		111004669</a:t>
            </a:r>
            <a:endParaRPr lang="it-IT" dirty="0" smtClean="0">
              <a:solidFill>
                <a:schemeClr val="tx1">
                  <a:lumMod val="95000"/>
                  <a:lumOff val="5000"/>
                </a:schemeClr>
              </a:solidFill>
            </a:endParaRPr>
          </a:p>
          <a:p>
            <a:pPr algn="l"/>
            <a:r>
              <a:rPr lang="it-IT" dirty="0" smtClean="0">
                <a:solidFill>
                  <a:schemeClr val="tx1">
                    <a:lumMod val="95000"/>
                    <a:lumOff val="5000"/>
                  </a:schemeClr>
                </a:solidFill>
              </a:rPr>
              <a:t>  </a:t>
            </a:r>
            <a:r>
              <a:rPr lang="it-IT" dirty="0" err="1" smtClean="0">
                <a:solidFill>
                  <a:schemeClr val="tx1">
                    <a:lumMod val="95000"/>
                    <a:lumOff val="5000"/>
                  </a:schemeClr>
                </a:solidFill>
              </a:rPr>
              <a:t>Guadalascara</a:t>
            </a:r>
            <a:r>
              <a:rPr lang="it-IT" dirty="0" smtClean="0">
                <a:solidFill>
                  <a:schemeClr val="tx1">
                    <a:lumMod val="95000"/>
                    <a:lumOff val="5000"/>
                  </a:schemeClr>
                </a:solidFill>
              </a:rPr>
              <a:t> </a:t>
            </a:r>
            <a:r>
              <a:rPr lang="it-IT" dirty="0" smtClean="0">
                <a:solidFill>
                  <a:schemeClr val="tx1">
                    <a:lumMod val="95000"/>
                    <a:lumOff val="5000"/>
                  </a:schemeClr>
                </a:solidFill>
              </a:rPr>
              <a:t>Ilaria	111004203</a:t>
            </a:r>
            <a:endParaRPr lang="it-IT" dirty="0" smtClean="0">
              <a:solidFill>
                <a:schemeClr val="tx1">
                  <a:lumMod val="95000"/>
                  <a:lumOff val="5000"/>
                </a:schemeClr>
              </a:solidFill>
            </a:endParaRPr>
          </a:p>
          <a:p>
            <a:pPr algn="l"/>
            <a:r>
              <a:rPr lang="it-IT" dirty="0" smtClean="0">
                <a:solidFill>
                  <a:schemeClr val="tx1">
                    <a:lumMod val="95000"/>
                    <a:lumOff val="5000"/>
                  </a:schemeClr>
                </a:solidFill>
              </a:rPr>
              <a:t>  Masucci </a:t>
            </a:r>
            <a:r>
              <a:rPr lang="it-IT" dirty="0" err="1" smtClean="0">
                <a:solidFill>
                  <a:schemeClr val="tx1">
                    <a:lumMod val="95000"/>
                    <a:lumOff val="5000"/>
                  </a:schemeClr>
                </a:solidFill>
              </a:rPr>
              <a:t>Luisana</a:t>
            </a:r>
            <a:r>
              <a:rPr lang="it-IT" dirty="0">
                <a:solidFill>
                  <a:schemeClr val="tx1">
                    <a:lumMod val="95000"/>
                    <a:lumOff val="5000"/>
                  </a:schemeClr>
                </a:solidFill>
              </a:rPr>
              <a:t>	</a:t>
            </a:r>
            <a:r>
              <a:rPr lang="it-IT" dirty="0" smtClean="0">
                <a:solidFill>
                  <a:schemeClr val="tx1">
                    <a:lumMod val="95000"/>
                    <a:lumOff val="5000"/>
                  </a:schemeClr>
                </a:solidFill>
              </a:rPr>
              <a:t>	</a:t>
            </a:r>
            <a:r>
              <a:rPr lang="it-IT" dirty="0" smtClean="0">
                <a:solidFill>
                  <a:schemeClr val="tx1">
                    <a:lumMod val="95000"/>
                    <a:lumOff val="5000"/>
                  </a:schemeClr>
                </a:solidFill>
              </a:rPr>
              <a:t>111004522</a:t>
            </a:r>
            <a:endParaRPr lang="it-IT" dirty="0" smtClean="0">
              <a:solidFill>
                <a:schemeClr val="tx1">
                  <a:lumMod val="95000"/>
                  <a:lumOff val="5000"/>
                </a:schemeClr>
              </a:solidFill>
            </a:endParaRPr>
          </a:p>
          <a:p>
            <a:pPr algn="l"/>
            <a:endParaRPr lang="it-IT" dirty="0"/>
          </a:p>
        </p:txBody>
      </p:sp>
    </p:spTree>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foto</a:t>
            </a:r>
            <a:endParaRPr lang="it-IT" dirty="0"/>
          </a:p>
        </p:txBody>
      </p:sp>
      <p:pic>
        <p:nvPicPr>
          <p:cNvPr id="4" name="Immagine 3" descr="images (6).jpg"/>
          <p:cNvPicPr>
            <a:picLocks noChangeAspect="1"/>
          </p:cNvPicPr>
          <p:nvPr/>
        </p:nvPicPr>
        <p:blipFill>
          <a:blip r:embed="rId2"/>
          <a:stretch>
            <a:fillRect/>
          </a:stretch>
        </p:blipFill>
        <p:spPr>
          <a:xfrm>
            <a:off x="0" y="0"/>
            <a:ext cx="4214810" cy="3429000"/>
          </a:xfrm>
          <a:prstGeom prst="rect">
            <a:avLst/>
          </a:prstGeom>
        </p:spPr>
      </p:pic>
      <p:pic>
        <p:nvPicPr>
          <p:cNvPr id="5" name="Immagine 4" descr="images (4).jpg"/>
          <p:cNvPicPr>
            <a:picLocks noChangeAspect="1"/>
          </p:cNvPicPr>
          <p:nvPr/>
        </p:nvPicPr>
        <p:blipFill>
          <a:blip r:embed="rId3"/>
          <a:stretch>
            <a:fillRect/>
          </a:stretch>
        </p:blipFill>
        <p:spPr>
          <a:xfrm>
            <a:off x="0" y="3429000"/>
            <a:ext cx="9144000" cy="3429000"/>
          </a:xfrm>
          <a:prstGeom prst="rect">
            <a:avLst/>
          </a:prstGeom>
        </p:spPr>
      </p:pic>
      <p:pic>
        <p:nvPicPr>
          <p:cNvPr id="6" name="Immagine 5" descr="images (5).jpg"/>
          <p:cNvPicPr>
            <a:picLocks noChangeAspect="1"/>
          </p:cNvPicPr>
          <p:nvPr/>
        </p:nvPicPr>
        <p:blipFill>
          <a:blip r:embed="rId4"/>
          <a:stretch>
            <a:fillRect/>
          </a:stretch>
        </p:blipFill>
        <p:spPr>
          <a:xfrm>
            <a:off x="4214810" y="0"/>
            <a:ext cx="4929190" cy="3357562"/>
          </a:xfrm>
          <a:prstGeom prst="rect">
            <a:avLst/>
          </a:prstGeom>
        </p:spPr>
      </p:pic>
      <p:sp>
        <p:nvSpPr>
          <p:cNvPr id="7" name="Rettangolo 6"/>
          <p:cNvSpPr/>
          <p:nvPr/>
        </p:nvSpPr>
        <p:spPr>
          <a:xfrm>
            <a:off x="-168827" y="2895897"/>
            <a:ext cx="455246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5400" b="1" u="sng"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PULCINELLA</a:t>
            </a:r>
            <a:endParaRPr lang="it-IT" sz="5400" b="1" u="sng"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2348880"/>
            <a:ext cx="9144000" cy="4509120"/>
          </a:xfrm>
        </p:spPr>
        <p:txBody>
          <a:bodyPr>
            <a:normAutofit/>
          </a:bodyPr>
          <a:lstStyle/>
          <a:p>
            <a:pPr>
              <a:buNone/>
            </a:pPr>
            <a:r>
              <a:rPr lang="it-IT" sz="2000" dirty="0" smtClean="0"/>
              <a:t>    Nel linguaggio corrente la parola “gioco” indica un’attività gratuita, più o meno fittizia, che procura un piacere di tipo particolare. Questa attività è anche chiamata ludica che deriva dal latino </a:t>
            </a:r>
            <a:r>
              <a:rPr lang="it-IT" sz="2000" dirty="0" err="1" smtClean="0"/>
              <a:t>ludus</a:t>
            </a:r>
            <a:r>
              <a:rPr lang="it-IT" sz="2000" dirty="0" smtClean="0"/>
              <a:t> (gioco). </a:t>
            </a:r>
          </a:p>
          <a:p>
            <a:pPr>
              <a:buNone/>
            </a:pPr>
            <a:r>
              <a:rPr lang="it-IT" sz="2000" dirty="0" smtClean="0"/>
              <a:t>     Il gioco è significativo per lo sviluppo intellettivo del bambino, in quanto, quando il bambino gioca, sorprende se stesso e nella sorpresa acquisisce nuove modalità per entrare in relazione con il mondo esterno. </a:t>
            </a:r>
          </a:p>
          <a:p>
            <a:pPr>
              <a:buNone/>
            </a:pPr>
            <a:r>
              <a:rPr lang="it-IT" sz="2000" dirty="0"/>
              <a:t> </a:t>
            </a:r>
            <a:r>
              <a:rPr lang="it-IT" sz="2000" dirty="0" smtClean="0"/>
              <a:t>   Nel gioco il bambino sviluppa le proprie potenzialità intellettive affettive e relazionali.</a:t>
            </a:r>
          </a:p>
          <a:p>
            <a:pPr>
              <a:buNone/>
            </a:pPr>
            <a:endParaRPr lang="it-IT" sz="2000" dirty="0"/>
          </a:p>
        </p:txBody>
      </p:sp>
      <p:sp>
        <p:nvSpPr>
          <p:cNvPr id="4" name="Rettangolo 3"/>
          <p:cNvSpPr/>
          <p:nvPr/>
        </p:nvSpPr>
        <p:spPr>
          <a:xfrm>
            <a:off x="1857356" y="970430"/>
            <a:ext cx="4929222"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t-IT"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IL GIOCO</a:t>
            </a:r>
            <a:endParaRPr lang="it-IT"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857364"/>
            <a:ext cx="9144000" cy="5000636"/>
          </a:xfrm>
        </p:spPr>
        <p:txBody>
          <a:bodyPr/>
          <a:lstStyle/>
          <a:p>
            <a:pPr>
              <a:buNone/>
            </a:pPr>
            <a:endParaRPr lang="it-IT" dirty="0" smtClean="0"/>
          </a:p>
          <a:p>
            <a:pPr>
              <a:buNone/>
            </a:pPr>
            <a:endParaRPr lang="it-IT" dirty="0" smtClean="0"/>
          </a:p>
          <a:p>
            <a:pPr>
              <a:buNone/>
            </a:pPr>
            <a:endParaRPr lang="it-IT" dirty="0" smtClean="0"/>
          </a:p>
        </p:txBody>
      </p:sp>
      <p:sp>
        <p:nvSpPr>
          <p:cNvPr id="6" name="Rettangolo 5"/>
          <p:cNvSpPr/>
          <p:nvPr/>
        </p:nvSpPr>
        <p:spPr>
          <a:xfrm>
            <a:off x="285720" y="1857364"/>
            <a:ext cx="785818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SIETE PRONTI?!?!?!</a:t>
            </a:r>
            <a:endParaRPr lang="it-IT"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7" name="Immagine 6" descr="palloncini-animati.gif"/>
          <p:cNvPicPr>
            <a:picLocks noChangeAspect="1"/>
          </p:cNvPicPr>
          <p:nvPr/>
        </p:nvPicPr>
        <p:blipFill>
          <a:blip r:embed="rId2"/>
          <a:stretch>
            <a:fillRect/>
          </a:stretch>
        </p:blipFill>
        <p:spPr>
          <a:xfrm>
            <a:off x="4643438" y="3429000"/>
            <a:ext cx="3786194" cy="314327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alimentation-pizzas-4.gif"/>
          <p:cNvPicPr>
            <a:picLocks noGrp="1" noChangeAspect="1"/>
          </p:cNvPicPr>
          <p:nvPr>
            <p:ph idx="1"/>
          </p:nvPr>
        </p:nvPicPr>
        <p:blipFill>
          <a:blip r:embed="rId2"/>
          <a:stretch>
            <a:fillRect/>
          </a:stretch>
        </p:blipFill>
        <p:spPr>
          <a:xfrm>
            <a:off x="6072198" y="4143380"/>
            <a:ext cx="2500330" cy="2286016"/>
          </a:xfrm>
        </p:spPr>
      </p:pic>
      <p:sp>
        <p:nvSpPr>
          <p:cNvPr id="4" name="Rettangolo 3"/>
          <p:cNvSpPr/>
          <p:nvPr/>
        </p:nvSpPr>
        <p:spPr>
          <a:xfrm>
            <a:off x="428596" y="1857364"/>
            <a:ext cx="8214045" cy="132343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t-IT" sz="8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TOCCA A VOI!!!!!</a:t>
            </a:r>
            <a:endParaRPr lang="it-IT" sz="8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9144000" cy="6858000"/>
          </a:xfrm>
        </p:spPr>
        <p:txBody>
          <a:bodyPr>
            <a:normAutofit lnSpcReduction="10000"/>
          </a:bodyPr>
          <a:lstStyle/>
          <a:p>
            <a:pPr>
              <a:buNone/>
            </a:pPr>
            <a:endParaRPr lang="it-IT" dirty="0" smtClean="0"/>
          </a:p>
          <a:p>
            <a:pPr>
              <a:buNone/>
            </a:pPr>
            <a:endParaRPr lang="it-IT" dirty="0" smtClean="0">
              <a:solidFill>
                <a:schemeClr val="tx2">
                  <a:lumMod val="75000"/>
                </a:schemeClr>
              </a:solidFill>
            </a:endParaRPr>
          </a:p>
          <a:p>
            <a:pPr>
              <a:buNone/>
            </a:pPr>
            <a:r>
              <a:rPr lang="it-IT" dirty="0" smtClean="0">
                <a:solidFill>
                  <a:schemeClr val="tx2">
                    <a:lumMod val="75000"/>
                  </a:schemeClr>
                </a:solidFill>
              </a:rPr>
              <a:t>Quale Vulcano si trova nella città di Napoli?</a:t>
            </a:r>
          </a:p>
          <a:p>
            <a:endParaRPr lang="it-IT" dirty="0" smtClean="0">
              <a:hlinkClick r:id="rId2" action="ppaction://hlinksldjump"/>
            </a:endParaRPr>
          </a:p>
          <a:p>
            <a:r>
              <a:rPr lang="it-IT" dirty="0" smtClean="0">
                <a:hlinkClick r:id="rId2" action="ppaction://hlinksldjump"/>
              </a:rPr>
              <a:t>ETNA</a:t>
            </a:r>
            <a:endParaRPr lang="it-IT" dirty="0" smtClean="0"/>
          </a:p>
          <a:p>
            <a:endParaRPr lang="it-IT" dirty="0" smtClean="0"/>
          </a:p>
          <a:p>
            <a:endParaRPr lang="it-IT" dirty="0" smtClean="0"/>
          </a:p>
          <a:p>
            <a:endParaRPr lang="it-IT" dirty="0" smtClean="0"/>
          </a:p>
          <a:p>
            <a:r>
              <a:rPr lang="it-IT" dirty="0" smtClean="0">
                <a:hlinkClick r:id="rId3" action="ppaction://hlinksldjump"/>
              </a:rPr>
              <a:t>VESUVIO</a:t>
            </a:r>
            <a:endParaRPr lang="it-IT" dirty="0" smtClean="0"/>
          </a:p>
          <a:p>
            <a:endParaRPr lang="it-IT" dirty="0" smtClean="0"/>
          </a:p>
          <a:p>
            <a:endParaRPr lang="it-IT" dirty="0" smtClean="0"/>
          </a:p>
          <a:p>
            <a:endParaRPr lang="it-IT" dirty="0" smtClean="0"/>
          </a:p>
          <a:p>
            <a:endParaRPr lang="it-IT" dirty="0" smtClean="0"/>
          </a:p>
          <a:p>
            <a:endParaRPr lang="it-IT" dirty="0" smtClean="0"/>
          </a:p>
          <a:p>
            <a:r>
              <a:rPr lang="it-IT" dirty="0" smtClean="0">
                <a:hlinkClick r:id="rId2" action="ppaction://hlinksldjump"/>
              </a:rPr>
              <a:t>STROMBOLI</a:t>
            </a:r>
            <a:endParaRPr lang="it-IT" dirty="0"/>
          </a:p>
        </p:txBody>
      </p:sp>
      <p:pic>
        <p:nvPicPr>
          <p:cNvPr id="4" name="Immagine 3" descr="STROMBOLI.jpg"/>
          <p:cNvPicPr>
            <a:picLocks noChangeAspect="1"/>
          </p:cNvPicPr>
          <p:nvPr/>
        </p:nvPicPr>
        <p:blipFill>
          <a:blip r:embed="rId4"/>
          <a:stretch>
            <a:fillRect/>
          </a:stretch>
        </p:blipFill>
        <p:spPr>
          <a:xfrm>
            <a:off x="3347864" y="5718404"/>
            <a:ext cx="2448653" cy="1104136"/>
          </a:xfrm>
          <a:prstGeom prst="rect">
            <a:avLst/>
          </a:prstGeom>
        </p:spPr>
      </p:pic>
      <p:pic>
        <p:nvPicPr>
          <p:cNvPr id="5" name="Immagine 4" descr="VESUVIO.jpg"/>
          <p:cNvPicPr>
            <a:picLocks noChangeAspect="1"/>
          </p:cNvPicPr>
          <p:nvPr/>
        </p:nvPicPr>
        <p:blipFill>
          <a:blip r:embed="rId5"/>
          <a:stretch>
            <a:fillRect/>
          </a:stretch>
        </p:blipFill>
        <p:spPr>
          <a:xfrm>
            <a:off x="3254260" y="3573016"/>
            <a:ext cx="2314570" cy="1200965"/>
          </a:xfrm>
          <a:prstGeom prst="rect">
            <a:avLst/>
          </a:prstGeom>
        </p:spPr>
      </p:pic>
      <p:pic>
        <p:nvPicPr>
          <p:cNvPr id="6" name="Immagine 5" descr="ETNA.jpg"/>
          <p:cNvPicPr>
            <a:picLocks noChangeAspect="1"/>
          </p:cNvPicPr>
          <p:nvPr/>
        </p:nvPicPr>
        <p:blipFill>
          <a:blip r:embed="rId6" cstate="print"/>
          <a:stretch>
            <a:fillRect/>
          </a:stretch>
        </p:blipFill>
        <p:spPr>
          <a:xfrm>
            <a:off x="3170972" y="1628800"/>
            <a:ext cx="2481147" cy="1051320"/>
          </a:xfrm>
          <a:prstGeom prst="rect">
            <a:avLst/>
          </a:prstGeom>
        </p:spPr>
      </p:pic>
      <p:sp>
        <p:nvSpPr>
          <p:cNvPr id="8" name="Freccia a destra 7">
            <a:hlinkClick r:id="rId7" action="ppaction://hlinksldjump"/>
          </p:cNvPr>
          <p:cNvSpPr/>
          <p:nvPr/>
        </p:nvSpPr>
        <p:spPr>
          <a:xfrm>
            <a:off x="7572396" y="5929330"/>
            <a:ext cx="1214446"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gif_animata_rivelazioni_033.gif"/>
          <p:cNvPicPr>
            <a:picLocks noGrp="1" noChangeAspect="1"/>
          </p:cNvPicPr>
          <p:nvPr>
            <p:ph idx="1"/>
          </p:nvPr>
        </p:nvPicPr>
        <p:blipFill>
          <a:blip r:embed="rId2"/>
          <a:stretch>
            <a:fillRect/>
          </a:stretch>
        </p:blipFill>
        <p:spPr>
          <a:xfrm>
            <a:off x="785786" y="3357562"/>
            <a:ext cx="3071834" cy="2500330"/>
          </a:xfrm>
        </p:spPr>
      </p:pic>
      <p:sp>
        <p:nvSpPr>
          <p:cNvPr id="4" name="Rettangolo 3"/>
          <p:cNvSpPr/>
          <p:nvPr/>
        </p:nvSpPr>
        <p:spPr>
          <a:xfrm>
            <a:off x="928662" y="1571612"/>
            <a:ext cx="7234673"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8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3" action="ppaction://hlinksldjump"/>
              </a:rPr>
              <a:t>ESATTO!!!!!!!!</a:t>
            </a:r>
            <a:endParaRPr lang="it-IT" sz="8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 name="Immagine 5" descr="gif_animata_rivelazioni_033.gif"/>
          <p:cNvPicPr>
            <a:picLocks noChangeAspect="1"/>
          </p:cNvPicPr>
          <p:nvPr/>
        </p:nvPicPr>
        <p:blipFill>
          <a:blip r:embed="rId2"/>
          <a:stretch>
            <a:fillRect/>
          </a:stretch>
        </p:blipFill>
        <p:spPr>
          <a:xfrm>
            <a:off x="4857752" y="3429000"/>
            <a:ext cx="3076596" cy="2428892"/>
          </a:xfrm>
          <a:prstGeom prst="rect">
            <a:avLst/>
          </a:prstGeom>
        </p:spPr>
      </p:pic>
      <p:sp>
        <p:nvSpPr>
          <p:cNvPr id="7" name="Freccia a destra 6">
            <a:hlinkClick r:id="" action="ppaction://hlinkshowjump?jump=nextslide"/>
          </p:cNvPr>
          <p:cNvSpPr/>
          <p:nvPr/>
        </p:nvSpPr>
        <p:spPr>
          <a:xfrm>
            <a:off x="7572396" y="5929330"/>
            <a:ext cx="1214446"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366" y="1292628"/>
            <a:ext cx="1672011" cy="1759207"/>
          </a:xfrm>
          <a:prstGeom prst="rect">
            <a:avLst/>
          </a:prstGeom>
        </p:spPr>
      </p:pic>
      <p:sp>
        <p:nvSpPr>
          <p:cNvPr id="3" name="Segnaposto contenuto 2"/>
          <p:cNvSpPr>
            <a:spLocks noGrp="1"/>
          </p:cNvSpPr>
          <p:nvPr>
            <p:ph idx="1"/>
          </p:nvPr>
        </p:nvSpPr>
        <p:spPr>
          <a:xfrm>
            <a:off x="2195736" y="1141850"/>
            <a:ext cx="6372200" cy="1030381"/>
          </a:xfrm>
        </p:spPr>
        <p:txBody>
          <a:bodyPr/>
          <a:lstStyle/>
          <a:p>
            <a:pPr>
              <a:buNone/>
            </a:pPr>
            <a:r>
              <a:rPr lang="it-IT" dirty="0" smtClean="0">
                <a:solidFill>
                  <a:schemeClr val="tx2">
                    <a:lumMod val="75000"/>
                  </a:schemeClr>
                </a:solidFill>
              </a:rPr>
              <a:t>Qual è lo stemma della squadra del Napoli?</a:t>
            </a:r>
            <a:endParaRPr lang="it-IT" dirty="0" smtClean="0"/>
          </a:p>
        </p:txBody>
      </p:sp>
      <p:pic>
        <p:nvPicPr>
          <p:cNvPr id="6" name="Immagine 5" descr="juve.jpg">
            <a:hlinkClick r:id="rId2" action="ppaction://hlinksldjump"/>
          </p:cNvPr>
          <p:cNvPicPr>
            <a:picLocks noChangeAspect="1"/>
          </p:cNvPicPr>
          <p:nvPr/>
        </p:nvPicPr>
        <p:blipFill>
          <a:blip r:embed="rId4"/>
          <a:stretch>
            <a:fillRect/>
          </a:stretch>
        </p:blipFill>
        <p:spPr>
          <a:xfrm>
            <a:off x="184782" y="3314082"/>
            <a:ext cx="2138355" cy="1685925"/>
          </a:xfrm>
          <a:prstGeom prst="rect">
            <a:avLst/>
          </a:prstGeom>
        </p:spPr>
      </p:pic>
      <p:pic>
        <p:nvPicPr>
          <p:cNvPr id="8" name="Immagine 7" descr="140px-S.S.C._Napoli_logo.svg.png">
            <a:hlinkClick r:id="rId5" action="ppaction://hlinksldjump"/>
          </p:cNvPr>
          <p:cNvPicPr>
            <a:picLocks noChangeAspect="1"/>
          </p:cNvPicPr>
          <p:nvPr/>
        </p:nvPicPr>
        <p:blipFill>
          <a:blip r:embed="rId6"/>
          <a:stretch>
            <a:fillRect/>
          </a:stretch>
        </p:blipFill>
        <p:spPr>
          <a:xfrm>
            <a:off x="546541" y="5262253"/>
            <a:ext cx="1414836" cy="1333500"/>
          </a:xfrm>
          <a:prstGeom prst="rect">
            <a:avLst/>
          </a:prstGeom>
        </p:spPr>
      </p:pic>
      <p:sp>
        <p:nvSpPr>
          <p:cNvPr id="9" name="Freccia a destra 8">
            <a:hlinkClick r:id="rId7" action="ppaction://hlinksldjump"/>
          </p:cNvPr>
          <p:cNvSpPr/>
          <p:nvPr/>
        </p:nvSpPr>
        <p:spPr>
          <a:xfrm>
            <a:off x="7572396" y="5929330"/>
            <a:ext cx="1214446"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857224" y="1214422"/>
            <a:ext cx="7234673"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8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2" action="ppaction://hlinksldjump"/>
              </a:rPr>
              <a:t>ESATTO!!!!!!!!</a:t>
            </a:r>
            <a:endParaRPr lang="it-IT" sz="8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8" name="Segnaposto contenuto 7" descr="O6tPfT7.gif"/>
          <p:cNvPicPr>
            <a:picLocks noGrp="1" noChangeAspect="1"/>
          </p:cNvPicPr>
          <p:nvPr>
            <p:ph idx="1"/>
          </p:nvPr>
        </p:nvPicPr>
        <p:blipFill>
          <a:blip r:embed="rId3"/>
          <a:stretch>
            <a:fillRect/>
          </a:stretch>
        </p:blipFill>
        <p:spPr>
          <a:xfrm>
            <a:off x="1643042" y="2928934"/>
            <a:ext cx="5772150" cy="3562350"/>
          </a:xfrm>
        </p:spPr>
      </p:pic>
      <p:sp>
        <p:nvSpPr>
          <p:cNvPr id="5" name="Freccia a destra 4">
            <a:hlinkClick r:id="" action="ppaction://hlinkshowjump?jump=nextslide"/>
          </p:cNvPr>
          <p:cNvSpPr/>
          <p:nvPr/>
        </p:nvSpPr>
        <p:spPr>
          <a:xfrm>
            <a:off x="7572396" y="5929330"/>
            <a:ext cx="1214446"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8786842" cy="1484784"/>
          </a:xfrm>
        </p:spPr>
        <p:txBody>
          <a:bodyPr>
            <a:normAutofit/>
          </a:bodyPr>
          <a:lstStyle/>
          <a:p>
            <a:pPr algn="ctr"/>
            <a:r>
              <a:rPr lang="it-IT" sz="3200" dirty="0" smtClean="0"/>
              <a:t>Quale </a:t>
            </a:r>
            <a:r>
              <a:rPr lang="it-IT" sz="3200" dirty="0" smtClean="0"/>
              <a:t>è la specialità culinaria di Napoli?</a:t>
            </a:r>
            <a:endParaRPr lang="it-IT" sz="3200" dirty="0"/>
          </a:p>
        </p:txBody>
      </p:sp>
      <p:sp>
        <p:nvSpPr>
          <p:cNvPr id="5" name="Segnaposto contenuto 4"/>
          <p:cNvSpPr>
            <a:spLocks noGrp="1"/>
          </p:cNvSpPr>
          <p:nvPr>
            <p:ph idx="1"/>
          </p:nvPr>
        </p:nvSpPr>
        <p:spPr>
          <a:xfrm>
            <a:off x="18204" y="1384404"/>
            <a:ext cx="9144000" cy="5072074"/>
          </a:xfrm>
        </p:spPr>
        <p:txBody>
          <a:bodyPr/>
          <a:lstStyle/>
          <a:p>
            <a:pPr marL="0" indent="0">
              <a:buNone/>
            </a:pPr>
            <a:endParaRPr lang="it-IT" dirty="0" smtClean="0">
              <a:hlinkClick r:id="rId2" action="ppaction://hlinksldjump"/>
            </a:endParaRPr>
          </a:p>
          <a:p>
            <a:pPr marL="0" indent="0">
              <a:buNone/>
            </a:pPr>
            <a:endParaRPr lang="it-IT" dirty="0" smtClean="0">
              <a:hlinkClick r:id="rId2" action="ppaction://hlinksldjump"/>
            </a:endParaRPr>
          </a:p>
          <a:p>
            <a:r>
              <a:rPr lang="it-IT" dirty="0" smtClean="0">
                <a:hlinkClick r:id="rId2" action="ppaction://hlinksldjump"/>
              </a:rPr>
              <a:t>PIZZA</a:t>
            </a:r>
            <a:endParaRPr lang="it-IT" dirty="0" smtClean="0"/>
          </a:p>
          <a:p>
            <a:endParaRPr lang="it-IT" dirty="0" smtClean="0"/>
          </a:p>
          <a:p>
            <a:endParaRPr lang="it-IT" dirty="0" smtClean="0"/>
          </a:p>
          <a:p>
            <a:r>
              <a:rPr lang="it-IT" dirty="0" smtClean="0">
                <a:hlinkClick r:id="rId3" action="ppaction://hlinksldjump"/>
              </a:rPr>
              <a:t>STRUDEL DI MELE </a:t>
            </a:r>
            <a:endParaRPr lang="it-IT" dirty="0" smtClean="0"/>
          </a:p>
          <a:p>
            <a:endParaRPr lang="it-IT" dirty="0" smtClean="0"/>
          </a:p>
          <a:p>
            <a:endParaRPr lang="it-IT" dirty="0" smtClean="0"/>
          </a:p>
          <a:p>
            <a:endParaRPr lang="it-IT" dirty="0" smtClean="0"/>
          </a:p>
          <a:p>
            <a:r>
              <a:rPr lang="it-IT" dirty="0" smtClean="0">
                <a:hlinkClick r:id="rId3" action="ppaction://hlinksldjump"/>
              </a:rPr>
              <a:t>KEBAB</a:t>
            </a:r>
            <a:endParaRPr lang="it-IT" dirty="0" smtClean="0"/>
          </a:p>
          <a:p>
            <a:endParaRPr lang="it-IT" dirty="0"/>
          </a:p>
        </p:txBody>
      </p:sp>
      <p:pic>
        <p:nvPicPr>
          <p:cNvPr id="6" name="Immagine 5" descr="pizza 1.jpg"/>
          <p:cNvPicPr>
            <a:picLocks noChangeAspect="1"/>
          </p:cNvPicPr>
          <p:nvPr/>
        </p:nvPicPr>
        <p:blipFill>
          <a:blip r:embed="rId4"/>
          <a:stretch>
            <a:fillRect/>
          </a:stretch>
        </p:blipFill>
        <p:spPr>
          <a:xfrm>
            <a:off x="2768744" y="1785926"/>
            <a:ext cx="1731818" cy="1428760"/>
          </a:xfrm>
          <a:prstGeom prst="rect">
            <a:avLst/>
          </a:prstGeom>
        </p:spPr>
      </p:pic>
      <p:pic>
        <p:nvPicPr>
          <p:cNvPr id="7" name="Immagine 6" descr="strudel.jpg"/>
          <p:cNvPicPr>
            <a:picLocks noChangeAspect="1"/>
          </p:cNvPicPr>
          <p:nvPr/>
        </p:nvPicPr>
        <p:blipFill>
          <a:blip r:embed="rId5"/>
          <a:stretch>
            <a:fillRect/>
          </a:stretch>
        </p:blipFill>
        <p:spPr>
          <a:xfrm>
            <a:off x="4500562" y="3214686"/>
            <a:ext cx="2128834" cy="1411510"/>
          </a:xfrm>
          <a:prstGeom prst="rect">
            <a:avLst/>
          </a:prstGeom>
        </p:spPr>
      </p:pic>
      <p:pic>
        <p:nvPicPr>
          <p:cNvPr id="8" name="Immagine 7" descr="kebab.jpg"/>
          <p:cNvPicPr>
            <a:picLocks noChangeAspect="1"/>
          </p:cNvPicPr>
          <p:nvPr/>
        </p:nvPicPr>
        <p:blipFill>
          <a:blip r:embed="rId6"/>
          <a:stretch>
            <a:fillRect/>
          </a:stretch>
        </p:blipFill>
        <p:spPr>
          <a:xfrm>
            <a:off x="2285984" y="5290377"/>
            <a:ext cx="2214578" cy="1567623"/>
          </a:xfrm>
          <a:prstGeom prst="rect">
            <a:avLst/>
          </a:prstGeom>
        </p:spPr>
      </p:pic>
      <p:sp>
        <p:nvSpPr>
          <p:cNvPr id="9" name="Freccia a destra 8">
            <a:hlinkClick r:id="rId7" action="ppaction://hlinksldjump"/>
          </p:cNvPr>
          <p:cNvSpPr/>
          <p:nvPr/>
        </p:nvSpPr>
        <p:spPr>
          <a:xfrm>
            <a:off x="7572396" y="5929330"/>
            <a:ext cx="1214446"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gif_animata_rivelazioni_033.gif"/>
          <p:cNvPicPr>
            <a:picLocks noGrp="1" noChangeAspect="1"/>
          </p:cNvPicPr>
          <p:nvPr>
            <p:ph idx="1"/>
          </p:nvPr>
        </p:nvPicPr>
        <p:blipFill>
          <a:blip r:embed="rId2"/>
          <a:stretch>
            <a:fillRect/>
          </a:stretch>
        </p:blipFill>
        <p:spPr>
          <a:xfrm>
            <a:off x="785786" y="3357562"/>
            <a:ext cx="3071834" cy="2500330"/>
          </a:xfrm>
        </p:spPr>
      </p:pic>
      <p:sp>
        <p:nvSpPr>
          <p:cNvPr id="4" name="Rettangolo 3"/>
          <p:cNvSpPr/>
          <p:nvPr/>
        </p:nvSpPr>
        <p:spPr>
          <a:xfrm>
            <a:off x="928662" y="1571612"/>
            <a:ext cx="7234673"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8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3" action="ppaction://hlinksldjump"/>
              </a:rPr>
              <a:t>ESATTO!!!!!!!!</a:t>
            </a:r>
            <a:endParaRPr lang="it-IT" sz="8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 name="Immagine 5" descr="gif_animata_rivelazioni_033.gif"/>
          <p:cNvPicPr>
            <a:picLocks noChangeAspect="1"/>
          </p:cNvPicPr>
          <p:nvPr/>
        </p:nvPicPr>
        <p:blipFill>
          <a:blip r:embed="rId2"/>
          <a:stretch>
            <a:fillRect/>
          </a:stretch>
        </p:blipFill>
        <p:spPr>
          <a:xfrm>
            <a:off x="4857752" y="3429000"/>
            <a:ext cx="3076596" cy="2428892"/>
          </a:xfrm>
          <a:prstGeom prst="rect">
            <a:avLst/>
          </a:prstGeom>
        </p:spPr>
      </p:pic>
      <p:sp>
        <p:nvSpPr>
          <p:cNvPr id="7" name="Freccia a destra 6">
            <a:hlinkClick r:id="" action="ppaction://hlinkshowjump?jump=nextslide"/>
          </p:cNvPr>
          <p:cNvSpPr/>
          <p:nvPr/>
        </p:nvSpPr>
        <p:spPr>
          <a:xfrm>
            <a:off x="7572396" y="5929330"/>
            <a:ext cx="1214446"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dirty="0" smtClean="0"/>
              <a:t/>
            </a:r>
            <a:br>
              <a:rPr lang="it-IT" dirty="0" smtClean="0"/>
            </a:br>
            <a:endParaRPr lang="it-IT" dirty="0"/>
          </a:p>
        </p:txBody>
      </p:sp>
      <p:sp>
        <p:nvSpPr>
          <p:cNvPr id="3" name="Sottotitolo 2"/>
          <p:cNvSpPr>
            <a:spLocks noGrp="1"/>
          </p:cNvSpPr>
          <p:nvPr>
            <p:ph type="subTitle" idx="1"/>
          </p:nvPr>
        </p:nvSpPr>
        <p:spPr/>
        <p:txBody>
          <a:bodyPr/>
          <a:lstStyle/>
          <a:p>
            <a:endParaRPr lang="it-IT"/>
          </a:p>
        </p:txBody>
      </p:sp>
      <p:pic>
        <p:nvPicPr>
          <p:cNvPr id="5" name="Immagine 4" descr="napoli.jpg"/>
          <p:cNvPicPr>
            <a:picLocks noChangeAspect="1"/>
          </p:cNvPicPr>
          <p:nvPr/>
        </p:nvPicPr>
        <p:blipFill>
          <a:blip r:embed="rId2"/>
          <a:stretch>
            <a:fillRect/>
          </a:stretch>
        </p:blipFill>
        <p:spPr>
          <a:xfrm>
            <a:off x="0" y="0"/>
            <a:ext cx="9144000" cy="7215214"/>
          </a:xfrm>
          <a:prstGeom prst="rect">
            <a:avLst/>
          </a:prstGeom>
        </p:spPr>
      </p:pic>
      <p:sp>
        <p:nvSpPr>
          <p:cNvPr id="6" name="CasellaDiTesto 5"/>
          <p:cNvSpPr txBox="1"/>
          <p:nvPr/>
        </p:nvSpPr>
        <p:spPr>
          <a:xfrm>
            <a:off x="0" y="3995678"/>
            <a:ext cx="9144000" cy="2862322"/>
          </a:xfrm>
          <a:prstGeom prst="rect">
            <a:avLst/>
          </a:prstGeom>
          <a:noFill/>
        </p:spPr>
        <p:txBody>
          <a:bodyPr wrap="square" rtlCol="0">
            <a:spAutoFit/>
          </a:bodyPr>
          <a:lstStyle/>
          <a:p>
            <a:endParaRPr lang="it-IT" cap="all" dirty="0" smtClean="0"/>
          </a:p>
          <a:p>
            <a:endParaRPr lang="it-IT" cap="all" dirty="0" smtClean="0"/>
          </a:p>
          <a:p>
            <a:endParaRPr lang="it-IT" cap="all" dirty="0" smtClean="0"/>
          </a:p>
          <a:p>
            <a:endParaRPr lang="it-IT" cap="all" dirty="0" smtClean="0"/>
          </a:p>
          <a:p>
            <a:endParaRPr lang="it-IT" cap="all" dirty="0" smtClean="0"/>
          </a:p>
          <a:p>
            <a:endParaRPr lang="it-IT" cap="all" dirty="0" smtClean="0"/>
          </a:p>
          <a:p>
            <a:endParaRPr lang="it-IT" cap="all" dirty="0" smtClean="0"/>
          </a:p>
          <a:p>
            <a:endParaRPr lang="it-IT" cap="all" dirty="0" smtClean="0"/>
          </a:p>
          <a:p>
            <a:endParaRPr lang="it-IT" cap="all" dirty="0" smtClean="0"/>
          </a:p>
          <a:p>
            <a:r>
              <a:rPr lang="it-IT" cap="all" dirty="0" smtClean="0"/>
              <a:t>                                                                           </a:t>
            </a:r>
            <a:endParaRPr lang="it-IT" cap="all" dirty="0"/>
          </a:p>
        </p:txBody>
      </p:sp>
      <p:sp>
        <p:nvSpPr>
          <p:cNvPr id="7" name="Rettangolo 6"/>
          <p:cNvSpPr/>
          <p:nvPr/>
        </p:nvSpPr>
        <p:spPr>
          <a:xfrm>
            <a:off x="1" y="285728"/>
            <a:ext cx="5214942"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NAPULE E’ . . .</a:t>
            </a:r>
            <a:endParaRPr lang="it-IT"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Rettangolo 8"/>
          <p:cNvSpPr/>
          <p:nvPr/>
        </p:nvSpPr>
        <p:spPr>
          <a:xfrm>
            <a:off x="2552056" y="2967335"/>
            <a:ext cx="184730" cy="923330"/>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endParaRPr lang="it-IT" sz="5400" b="1" cap="none" spc="0" dirty="0">
              <a:ln/>
              <a:solidFill>
                <a:schemeClr val="accent5">
                  <a:tint val="50000"/>
                  <a:satMod val="180000"/>
                </a:schemeClr>
              </a:solidFill>
              <a:effectLst/>
            </a:endParaRPr>
          </a:p>
        </p:txBody>
      </p:sp>
    </p:spTree>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908720"/>
            <a:ext cx="6480720" cy="576064"/>
          </a:xfrm>
        </p:spPr>
        <p:txBody>
          <a:bodyPr>
            <a:normAutofit/>
          </a:bodyPr>
          <a:lstStyle/>
          <a:p>
            <a:r>
              <a:rPr lang="it-IT" sz="2800" dirty="0" smtClean="0"/>
              <a:t>La maschera carnevalesca nata a Napoli è:</a:t>
            </a:r>
            <a:endParaRPr lang="it-IT" sz="2800" dirty="0"/>
          </a:p>
        </p:txBody>
      </p:sp>
      <p:sp>
        <p:nvSpPr>
          <p:cNvPr id="3" name="Segnaposto contenuto 2"/>
          <p:cNvSpPr>
            <a:spLocks noGrp="1"/>
          </p:cNvSpPr>
          <p:nvPr>
            <p:ph idx="1"/>
          </p:nvPr>
        </p:nvSpPr>
        <p:spPr/>
        <p:txBody>
          <a:bodyPr/>
          <a:lstStyle/>
          <a:p>
            <a:endParaRPr lang="it-IT" dirty="0" smtClean="0">
              <a:hlinkClick r:id="rId2" action="ppaction://hlinksldjump"/>
            </a:endParaRPr>
          </a:p>
          <a:p>
            <a:r>
              <a:rPr lang="it-IT" dirty="0" smtClean="0">
                <a:hlinkClick r:id="rId2" action="ppaction://hlinksldjump"/>
              </a:rPr>
              <a:t>PULCINELLA</a:t>
            </a:r>
            <a:endParaRPr lang="it-IT" dirty="0" smtClean="0"/>
          </a:p>
          <a:p>
            <a:endParaRPr lang="it-IT" dirty="0" smtClean="0"/>
          </a:p>
          <a:p>
            <a:endParaRPr lang="it-IT" dirty="0" smtClean="0"/>
          </a:p>
          <a:p>
            <a:endParaRPr lang="it-IT" dirty="0" smtClean="0"/>
          </a:p>
          <a:p>
            <a:endParaRPr lang="it-IT" dirty="0" smtClean="0"/>
          </a:p>
          <a:p>
            <a:endParaRPr lang="it-IT" dirty="0" smtClean="0"/>
          </a:p>
          <a:p>
            <a:r>
              <a:rPr lang="it-IT" dirty="0" smtClean="0">
                <a:hlinkClick r:id="rId3" action="ppaction://hlinksldjump"/>
              </a:rPr>
              <a:t>ARLECCHINO</a:t>
            </a:r>
            <a:endParaRPr lang="it-IT" dirty="0"/>
          </a:p>
        </p:txBody>
      </p:sp>
      <p:pic>
        <p:nvPicPr>
          <p:cNvPr id="4" name="Immagine 3" descr="arlecchino.jpg"/>
          <p:cNvPicPr>
            <a:picLocks noChangeAspect="1"/>
          </p:cNvPicPr>
          <p:nvPr/>
        </p:nvPicPr>
        <p:blipFill>
          <a:blip r:embed="rId4"/>
          <a:stretch>
            <a:fillRect/>
          </a:stretch>
        </p:blipFill>
        <p:spPr>
          <a:xfrm>
            <a:off x="4102542" y="4313388"/>
            <a:ext cx="1503380" cy="2143116"/>
          </a:xfrm>
          <a:prstGeom prst="rect">
            <a:avLst/>
          </a:prstGeom>
        </p:spPr>
      </p:pic>
      <p:pic>
        <p:nvPicPr>
          <p:cNvPr id="5" name="Immagine 4" descr="pulcinella 1.jpg"/>
          <p:cNvPicPr>
            <a:picLocks noChangeAspect="1"/>
          </p:cNvPicPr>
          <p:nvPr/>
        </p:nvPicPr>
        <p:blipFill>
          <a:blip r:embed="rId5"/>
          <a:stretch>
            <a:fillRect/>
          </a:stretch>
        </p:blipFill>
        <p:spPr>
          <a:xfrm>
            <a:off x="4102542" y="1785925"/>
            <a:ext cx="1045522" cy="1829663"/>
          </a:xfrm>
          <a:prstGeom prst="rect">
            <a:avLst/>
          </a:prstGeom>
        </p:spPr>
      </p:pic>
      <p:sp>
        <p:nvSpPr>
          <p:cNvPr id="6" name="Freccia a destra 5">
            <a:hlinkClick r:id="rId6" action="ppaction://hlinksldjump"/>
          </p:cNvPr>
          <p:cNvSpPr/>
          <p:nvPr/>
        </p:nvSpPr>
        <p:spPr>
          <a:xfrm>
            <a:off x="7572396" y="5929330"/>
            <a:ext cx="1214446"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785786" y="1142984"/>
            <a:ext cx="7234673"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8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2" action="ppaction://hlinksldjump"/>
              </a:rPr>
              <a:t>ESATTO!!!!!!!!</a:t>
            </a:r>
            <a:endParaRPr lang="it-IT" sz="8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9" name="Segnaposto contenuto 8" descr="pulcinella.gif"/>
          <p:cNvPicPr>
            <a:picLocks noGrp="1" noChangeAspect="1"/>
          </p:cNvPicPr>
          <p:nvPr>
            <p:ph idx="1"/>
          </p:nvPr>
        </p:nvPicPr>
        <p:blipFill>
          <a:blip r:embed="rId3"/>
          <a:stretch>
            <a:fillRect/>
          </a:stretch>
        </p:blipFill>
        <p:spPr>
          <a:xfrm>
            <a:off x="3500430" y="4214818"/>
            <a:ext cx="4357718" cy="1876425"/>
          </a:xfrm>
        </p:spPr>
      </p:pic>
      <p:sp>
        <p:nvSpPr>
          <p:cNvPr id="5" name="Freccia a destra 4">
            <a:hlinkClick r:id="" action="ppaction://hlinkshowjump?jump=nextslide"/>
          </p:cNvPr>
          <p:cNvSpPr/>
          <p:nvPr/>
        </p:nvSpPr>
        <p:spPr>
          <a:xfrm>
            <a:off x="7572396" y="5929330"/>
            <a:ext cx="1214446"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908720"/>
            <a:ext cx="4186808" cy="792088"/>
          </a:xfrm>
        </p:spPr>
        <p:txBody>
          <a:bodyPr>
            <a:normAutofit fontScale="90000"/>
          </a:bodyPr>
          <a:lstStyle/>
          <a:p>
            <a:r>
              <a:rPr lang="it-IT" dirty="0" smtClean="0"/>
              <a:t/>
            </a:r>
            <a:br>
              <a:rPr lang="it-IT" dirty="0" smtClean="0"/>
            </a:br>
            <a:r>
              <a:rPr lang="it-IT" dirty="0"/>
              <a:t/>
            </a:r>
            <a:br>
              <a:rPr lang="it-IT" dirty="0"/>
            </a:br>
            <a:r>
              <a:rPr lang="it-IT" dirty="0" smtClean="0"/>
              <a:t/>
            </a:r>
            <a:br>
              <a:rPr lang="it-IT" dirty="0" smtClean="0"/>
            </a:br>
            <a:r>
              <a:rPr lang="it-IT" dirty="0" smtClean="0"/>
              <a:t>Totò è un attore:</a:t>
            </a:r>
            <a:endParaRPr lang="it-IT" dirty="0"/>
          </a:p>
        </p:txBody>
      </p:sp>
      <p:sp>
        <p:nvSpPr>
          <p:cNvPr id="3" name="Segnaposto contenuto 2"/>
          <p:cNvSpPr>
            <a:spLocks noGrp="1"/>
          </p:cNvSpPr>
          <p:nvPr>
            <p:ph idx="1"/>
          </p:nvPr>
        </p:nvSpPr>
        <p:spPr>
          <a:xfrm>
            <a:off x="467544" y="2111714"/>
            <a:ext cx="8229600" cy="4389120"/>
          </a:xfrm>
        </p:spPr>
        <p:txBody>
          <a:bodyPr>
            <a:normAutofit/>
          </a:bodyPr>
          <a:lstStyle/>
          <a:p>
            <a:endParaRPr lang="it-IT" dirty="0" smtClean="0"/>
          </a:p>
          <a:p>
            <a:r>
              <a:rPr lang="it-IT" dirty="0" smtClean="0">
                <a:hlinkClick r:id="rId2" action="ppaction://hlinksldjump"/>
              </a:rPr>
              <a:t>BERGAMASCO</a:t>
            </a:r>
            <a:endParaRPr lang="it-IT" dirty="0" smtClean="0"/>
          </a:p>
          <a:p>
            <a:endParaRPr lang="it-IT" dirty="0" smtClean="0"/>
          </a:p>
          <a:p>
            <a:endParaRPr lang="it-IT" dirty="0" smtClean="0"/>
          </a:p>
          <a:p>
            <a:r>
              <a:rPr lang="it-IT" dirty="0" smtClean="0">
                <a:hlinkClick r:id="rId2" action="ppaction://hlinksldjump"/>
              </a:rPr>
              <a:t>ROMANO</a:t>
            </a:r>
            <a:endParaRPr lang="it-IT" dirty="0" smtClean="0"/>
          </a:p>
          <a:p>
            <a:endParaRPr lang="it-IT" dirty="0" smtClean="0"/>
          </a:p>
          <a:p>
            <a:endParaRPr lang="it-IT" dirty="0" smtClean="0"/>
          </a:p>
          <a:p>
            <a:r>
              <a:rPr lang="it-IT" dirty="0" smtClean="0">
                <a:hlinkClick r:id="rId3" action="ppaction://hlinksldjump"/>
              </a:rPr>
              <a:t>NAPOLETANO</a:t>
            </a:r>
            <a:endParaRPr lang="it-IT" dirty="0"/>
          </a:p>
        </p:txBody>
      </p:sp>
      <p:sp>
        <p:nvSpPr>
          <p:cNvPr id="4" name="Freccia a destra 3">
            <a:hlinkClick r:id="rId4" action="ppaction://hlinksldjump"/>
          </p:cNvPr>
          <p:cNvSpPr/>
          <p:nvPr/>
        </p:nvSpPr>
        <p:spPr>
          <a:xfrm>
            <a:off x="7286644" y="5929330"/>
            <a:ext cx="1500198"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714348" y="928670"/>
            <a:ext cx="7234673"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8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2" action="ppaction://hlinksldjump"/>
              </a:rPr>
              <a:t>ESATTO!!!!!!!!</a:t>
            </a:r>
            <a:endParaRPr lang="it-IT" sz="8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8" name="Segnaposto contenuto 7" descr="aapmickeyhb.gif"/>
          <p:cNvPicPr>
            <a:picLocks noGrp="1" noChangeAspect="1"/>
          </p:cNvPicPr>
          <p:nvPr>
            <p:ph idx="1"/>
          </p:nvPr>
        </p:nvPicPr>
        <p:blipFill>
          <a:blip r:embed="rId3"/>
          <a:stretch>
            <a:fillRect/>
          </a:stretch>
        </p:blipFill>
        <p:spPr>
          <a:xfrm>
            <a:off x="3071802" y="3071810"/>
            <a:ext cx="4572032" cy="3500462"/>
          </a:xfrm>
        </p:spPr>
      </p:pic>
      <p:sp>
        <p:nvSpPr>
          <p:cNvPr id="5" name="Freccia a destra 4">
            <a:hlinkClick r:id="" action="ppaction://hlinkshowjump?jump=nextslide"/>
          </p:cNvPr>
          <p:cNvSpPr/>
          <p:nvPr/>
        </p:nvSpPr>
        <p:spPr>
          <a:xfrm>
            <a:off x="7572396" y="5929330"/>
            <a:ext cx="1214446"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None/>
            </a:pPr>
            <a:r>
              <a:rPr lang="it-IT" dirty="0" smtClean="0"/>
              <a:t> </a:t>
            </a:r>
            <a:r>
              <a:rPr lang="it-IT" sz="5400" dirty="0" smtClean="0">
                <a:solidFill>
                  <a:srgbClr val="0070C0"/>
                </a:solidFill>
                <a:hlinkClick r:id="rId2" action="ppaction://hlinksldjump"/>
              </a:rPr>
              <a:t>A</a:t>
            </a:r>
            <a:endParaRPr lang="it-IT" sz="5400" dirty="0" smtClean="0"/>
          </a:p>
          <a:p>
            <a:endParaRPr lang="it-IT" dirty="0" smtClean="0"/>
          </a:p>
          <a:p>
            <a:pPr algn="ctr">
              <a:buNone/>
            </a:pPr>
            <a:r>
              <a:rPr lang="it-IT" sz="4400" dirty="0" smtClean="0">
                <a:solidFill>
                  <a:srgbClr val="FF0000"/>
                </a:solidFill>
                <a:hlinkClick r:id="rId2" action="ppaction://hlinksldjump"/>
              </a:rPr>
              <a:t>Z</a:t>
            </a:r>
            <a:endParaRPr lang="it-IT" sz="4400" dirty="0" smtClean="0">
              <a:solidFill>
                <a:srgbClr val="FF0000"/>
              </a:solidFill>
            </a:endParaRPr>
          </a:p>
          <a:p>
            <a:pPr algn="just"/>
            <a:endParaRPr lang="it-IT" dirty="0" smtClean="0"/>
          </a:p>
          <a:p>
            <a:pPr algn="just"/>
            <a:endParaRPr lang="it-IT" dirty="0" smtClean="0"/>
          </a:p>
          <a:p>
            <a:pPr algn="just">
              <a:buNone/>
            </a:pPr>
            <a:r>
              <a:rPr lang="it-IT" sz="4400" dirty="0" smtClean="0">
                <a:solidFill>
                  <a:srgbClr val="12BE1A"/>
                </a:solidFill>
                <a:hlinkClick r:id="rId3" action="ppaction://hlinksldjump"/>
              </a:rPr>
              <a:t>E</a:t>
            </a:r>
            <a:endParaRPr lang="it-IT" sz="4400" dirty="0">
              <a:solidFill>
                <a:srgbClr val="12BE1A"/>
              </a:solidFill>
            </a:endParaRPr>
          </a:p>
        </p:txBody>
      </p:sp>
      <p:sp>
        <p:nvSpPr>
          <p:cNvPr id="4" name="Rettangolo 3"/>
          <p:cNvSpPr/>
          <p:nvPr/>
        </p:nvSpPr>
        <p:spPr>
          <a:xfrm>
            <a:off x="1571604" y="857232"/>
            <a:ext cx="5500726"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t-IT"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CAST...LLO</a:t>
            </a:r>
            <a:endParaRPr lang="it-IT"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Freccia a destra 5">
            <a:hlinkClick r:id="rId4" action="ppaction://hlinksldjump"/>
          </p:cNvPr>
          <p:cNvSpPr/>
          <p:nvPr/>
        </p:nvSpPr>
        <p:spPr>
          <a:xfrm>
            <a:off x="7286644" y="5929330"/>
            <a:ext cx="1500198"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gif_animata_rivelazioni_033.gif"/>
          <p:cNvPicPr>
            <a:picLocks noGrp="1" noChangeAspect="1"/>
          </p:cNvPicPr>
          <p:nvPr>
            <p:ph idx="1"/>
          </p:nvPr>
        </p:nvPicPr>
        <p:blipFill>
          <a:blip r:embed="rId2"/>
          <a:stretch>
            <a:fillRect/>
          </a:stretch>
        </p:blipFill>
        <p:spPr>
          <a:xfrm>
            <a:off x="785786" y="3357562"/>
            <a:ext cx="3071834" cy="2500330"/>
          </a:xfrm>
        </p:spPr>
      </p:pic>
      <p:sp>
        <p:nvSpPr>
          <p:cNvPr id="4" name="Rettangolo 3"/>
          <p:cNvSpPr/>
          <p:nvPr/>
        </p:nvSpPr>
        <p:spPr>
          <a:xfrm>
            <a:off x="928662" y="1571612"/>
            <a:ext cx="7234673"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8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3" action="ppaction://hlinksldjump"/>
              </a:rPr>
              <a:t>ESATTO!!!!!!!!</a:t>
            </a:r>
            <a:endParaRPr lang="it-IT" sz="8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 name="Immagine 5" descr="gif_animata_rivelazioni_033.gif"/>
          <p:cNvPicPr>
            <a:picLocks noChangeAspect="1"/>
          </p:cNvPicPr>
          <p:nvPr/>
        </p:nvPicPr>
        <p:blipFill>
          <a:blip r:embed="rId2"/>
          <a:stretch>
            <a:fillRect/>
          </a:stretch>
        </p:blipFill>
        <p:spPr>
          <a:xfrm>
            <a:off x="4857752" y="3429000"/>
            <a:ext cx="3076596" cy="2428892"/>
          </a:xfrm>
          <a:prstGeom prst="rect">
            <a:avLst/>
          </a:prstGeom>
        </p:spPr>
      </p:pic>
      <p:sp>
        <p:nvSpPr>
          <p:cNvPr id="7" name="Freccia a destra 6">
            <a:hlinkClick r:id="" action="ppaction://hlinkshowjump?jump=nextslide"/>
          </p:cNvPr>
          <p:cNvSpPr/>
          <p:nvPr/>
        </p:nvSpPr>
        <p:spPr>
          <a:xfrm>
            <a:off x="7572396" y="5929330"/>
            <a:ext cx="1214446"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None/>
            </a:pPr>
            <a:endParaRPr lang="it-IT" sz="4000" dirty="0" smtClean="0">
              <a:solidFill>
                <a:srgbClr val="7030A0"/>
              </a:solidFill>
            </a:endParaRPr>
          </a:p>
          <a:p>
            <a:pPr>
              <a:buNone/>
            </a:pPr>
            <a:r>
              <a:rPr lang="it-IT" sz="4000" dirty="0" smtClean="0">
                <a:solidFill>
                  <a:srgbClr val="F648D5"/>
                </a:solidFill>
                <a:hlinkClick r:id="rId2" action="ppaction://hlinksldjump"/>
              </a:rPr>
              <a:t>SIRO</a:t>
            </a:r>
            <a:endParaRPr lang="it-IT" sz="4000" dirty="0" smtClean="0">
              <a:solidFill>
                <a:srgbClr val="F648D5"/>
              </a:solidFill>
            </a:endParaRPr>
          </a:p>
          <a:p>
            <a:endParaRPr lang="it-IT" dirty="0" smtClean="0"/>
          </a:p>
          <a:p>
            <a:pPr algn="ctr">
              <a:buNone/>
            </a:pPr>
            <a:endParaRPr lang="it-IT" dirty="0" smtClean="0"/>
          </a:p>
          <a:p>
            <a:pPr algn="ctr">
              <a:buNone/>
            </a:pPr>
            <a:endParaRPr lang="it-IT" dirty="0" smtClean="0"/>
          </a:p>
          <a:p>
            <a:pPr algn="ctr">
              <a:buNone/>
            </a:pPr>
            <a:r>
              <a:rPr lang="it-IT" sz="4000" dirty="0" smtClean="0">
                <a:solidFill>
                  <a:schemeClr val="accent1">
                    <a:lumMod val="75000"/>
                  </a:schemeClr>
                </a:solidFill>
                <a:hlinkClick r:id="rId3" action="ppaction://hlinksldjump"/>
              </a:rPr>
              <a:t>PAOLO</a:t>
            </a:r>
            <a:endParaRPr lang="it-IT" sz="4000" dirty="0">
              <a:solidFill>
                <a:schemeClr val="accent1">
                  <a:lumMod val="75000"/>
                </a:schemeClr>
              </a:solidFill>
            </a:endParaRPr>
          </a:p>
        </p:txBody>
      </p:sp>
      <p:sp>
        <p:nvSpPr>
          <p:cNvPr id="4" name="Rettangolo 3"/>
          <p:cNvSpPr/>
          <p:nvPr/>
        </p:nvSpPr>
        <p:spPr>
          <a:xfrm>
            <a:off x="1500167" y="857232"/>
            <a:ext cx="3786214" cy="923330"/>
          </a:xfrm>
          <a:prstGeom prst="rect">
            <a:avLst/>
          </a:prstGeom>
          <a:noFill/>
        </p:spPr>
        <p:txBody>
          <a:bodyPr wrap="square" lIns="91440" tIns="45720" rIns="91440" bIns="45720">
            <a:spAutoFit/>
          </a:bodyPr>
          <a:lstStyle/>
          <a:p>
            <a:pPr algn="ctr"/>
            <a:endParaRPr lang="it-IT"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 name="Immagine 4" descr="Napoli_AS_Calcio_1_bandiera_animata.gif"/>
          <p:cNvPicPr>
            <a:picLocks noChangeAspect="1"/>
          </p:cNvPicPr>
          <p:nvPr/>
        </p:nvPicPr>
        <p:blipFill>
          <a:blip r:embed="rId4"/>
          <a:stretch>
            <a:fillRect/>
          </a:stretch>
        </p:blipFill>
        <p:spPr>
          <a:xfrm>
            <a:off x="5857884" y="2357430"/>
            <a:ext cx="2867025" cy="1905000"/>
          </a:xfrm>
          <a:prstGeom prst="rect">
            <a:avLst/>
          </a:prstGeom>
        </p:spPr>
      </p:pic>
      <p:sp>
        <p:nvSpPr>
          <p:cNvPr id="6" name="Rettangolo 5"/>
          <p:cNvSpPr/>
          <p:nvPr/>
        </p:nvSpPr>
        <p:spPr>
          <a:xfrm>
            <a:off x="928662" y="857232"/>
            <a:ext cx="6357982" cy="923330"/>
          </a:xfrm>
          <a:prstGeom prst="rect">
            <a:avLst/>
          </a:prstGeom>
          <a:noFill/>
        </p:spPr>
        <p:txBody>
          <a:bodyPr wrap="square" lIns="91440" tIns="45720" rIns="91440" bIns="45720">
            <a:spAutoFit/>
          </a:bodyPr>
          <a:lstStyle/>
          <a:p>
            <a:pPr algn="ctr"/>
            <a:r>
              <a:rPr lang="it-IT"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STADIO </a:t>
            </a:r>
            <a:r>
              <a:rPr lang="it-IT"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SAN …</a:t>
            </a:r>
            <a:endParaRPr lang="it-IT"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9" name="Freccia a destra 8">
            <a:hlinkClick r:id="rId5" action="ppaction://hlinksldjump"/>
          </p:cNvPr>
          <p:cNvSpPr/>
          <p:nvPr/>
        </p:nvSpPr>
        <p:spPr>
          <a:xfrm>
            <a:off x="7143768" y="6072206"/>
            <a:ext cx="1285884"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gif_animata_rivelazioni_033.gif"/>
          <p:cNvPicPr>
            <a:picLocks noGrp="1" noChangeAspect="1"/>
          </p:cNvPicPr>
          <p:nvPr>
            <p:ph idx="1"/>
          </p:nvPr>
        </p:nvPicPr>
        <p:blipFill>
          <a:blip r:embed="rId2"/>
          <a:stretch>
            <a:fillRect/>
          </a:stretch>
        </p:blipFill>
        <p:spPr>
          <a:xfrm>
            <a:off x="785786" y="3357562"/>
            <a:ext cx="3071834" cy="2500330"/>
          </a:xfrm>
        </p:spPr>
      </p:pic>
      <p:sp>
        <p:nvSpPr>
          <p:cNvPr id="4" name="Rettangolo 3"/>
          <p:cNvSpPr/>
          <p:nvPr/>
        </p:nvSpPr>
        <p:spPr>
          <a:xfrm>
            <a:off x="928662" y="1571612"/>
            <a:ext cx="7234673"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8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3" action="ppaction://hlinksldjump"/>
              </a:rPr>
              <a:t>ESATTO!!!!!!!!</a:t>
            </a:r>
            <a:endParaRPr lang="it-IT" sz="8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 name="Immagine 5" descr="gif_animata_rivelazioni_033.gif"/>
          <p:cNvPicPr>
            <a:picLocks noChangeAspect="1"/>
          </p:cNvPicPr>
          <p:nvPr/>
        </p:nvPicPr>
        <p:blipFill>
          <a:blip r:embed="rId2"/>
          <a:stretch>
            <a:fillRect/>
          </a:stretch>
        </p:blipFill>
        <p:spPr>
          <a:xfrm>
            <a:off x="4857752" y="3429000"/>
            <a:ext cx="3076596" cy="2428892"/>
          </a:xfrm>
          <a:prstGeom prst="rect">
            <a:avLst/>
          </a:prstGeom>
        </p:spPr>
      </p:pic>
      <p:sp>
        <p:nvSpPr>
          <p:cNvPr id="7" name="Freccia a destra 6">
            <a:hlinkClick r:id="" action="ppaction://hlinkshowjump?jump=lastslide"/>
          </p:cNvPr>
          <p:cNvSpPr/>
          <p:nvPr/>
        </p:nvSpPr>
        <p:spPr>
          <a:xfrm>
            <a:off x="7572396" y="5929330"/>
            <a:ext cx="1214446"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descr="smile-triste.gif"/>
          <p:cNvPicPr>
            <a:picLocks noGrp="1" noChangeAspect="1"/>
          </p:cNvPicPr>
          <p:nvPr>
            <p:ph idx="1"/>
          </p:nvPr>
        </p:nvPicPr>
        <p:blipFill>
          <a:blip r:embed="rId2"/>
          <a:stretch>
            <a:fillRect/>
          </a:stretch>
        </p:blipFill>
        <p:spPr>
          <a:xfrm>
            <a:off x="2428860" y="3286124"/>
            <a:ext cx="4143404" cy="2643206"/>
          </a:xfrm>
        </p:spPr>
      </p:pic>
      <p:sp>
        <p:nvSpPr>
          <p:cNvPr id="5" name="Rettangolo 4"/>
          <p:cNvSpPr/>
          <p:nvPr/>
        </p:nvSpPr>
        <p:spPr>
          <a:xfrm>
            <a:off x="642910" y="1000108"/>
            <a:ext cx="7471661" cy="1323439"/>
          </a:xfrm>
          <a:prstGeom prst="rect">
            <a:avLst/>
          </a:prstGeom>
          <a:noFill/>
        </p:spPr>
        <p:txBody>
          <a:bodyPr wrap="none" lIns="91440" tIns="45720" rIns="91440" bIns="45720">
            <a:spAutoFit/>
          </a:bodyPr>
          <a:lstStyle/>
          <a:p>
            <a:pPr algn="ctr"/>
            <a:r>
              <a:rPr lang="it-IT" sz="8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hlinkClick r:id="rId3" action="ppaction://hlinksldjump"/>
              </a:rPr>
              <a:t>SBAGLIATO!!!!!</a:t>
            </a:r>
            <a:endParaRPr lang="it-IT" sz="8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Indietro o precedente 2">
            <a:hlinkClick r:id="" action="ppaction://hlinkshowjump?jump=lastslideviewed" highlightClick="1"/>
          </p:cNvPr>
          <p:cNvSpPr/>
          <p:nvPr/>
        </p:nvSpPr>
        <p:spPr>
          <a:xfrm>
            <a:off x="8115213" y="5929330"/>
            <a:ext cx="720080" cy="69269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564904"/>
            <a:ext cx="8229600" cy="3759696"/>
          </a:xfrm>
        </p:spPr>
        <p:txBody>
          <a:bodyPr>
            <a:normAutofit/>
          </a:bodyPr>
          <a:lstStyle/>
          <a:p>
            <a:pPr>
              <a:buNone/>
            </a:pPr>
            <a:r>
              <a:rPr lang="it-IT" sz="2000" dirty="0" smtClean="0">
                <a:solidFill>
                  <a:schemeClr val="tx1">
                    <a:lumMod val="95000"/>
                    <a:lumOff val="5000"/>
                  </a:schemeClr>
                </a:solidFill>
              </a:rPr>
              <a:t>   Nel nostro progetto, abbiamo descritto le peculiarità della nostra città quali cibo, storia, tradizioni. Da qui abbiamo preso ispirazione per la trattazione di giochi adatti a bambini della scuola primaria, con l’obiettivo di far conoscere la città nella quale vivono attraverso il gioco, modalità con cui si esprimono quotidianamente. </a:t>
            </a:r>
          </a:p>
          <a:p>
            <a:pPr>
              <a:buNone/>
            </a:pPr>
            <a:r>
              <a:rPr lang="it-IT" sz="2000" dirty="0" smtClean="0">
                <a:solidFill>
                  <a:schemeClr val="tx1">
                    <a:lumMod val="95000"/>
                    <a:lumOff val="5000"/>
                  </a:schemeClr>
                </a:solidFill>
              </a:rPr>
              <a:t>    Tale tema è stato scelto perché crediamo nel valore e nelle potenzialità della nostra città.</a:t>
            </a:r>
            <a:endParaRPr lang="it-IT" sz="2000" dirty="0">
              <a:solidFill>
                <a:schemeClr val="tx1">
                  <a:lumMod val="95000"/>
                  <a:lumOff val="5000"/>
                </a:schemeClr>
              </a:solidFill>
            </a:endParaRPr>
          </a:p>
        </p:txBody>
      </p:sp>
      <p:sp>
        <p:nvSpPr>
          <p:cNvPr id="4" name="Rettangolo 3"/>
          <p:cNvSpPr/>
          <p:nvPr/>
        </p:nvSpPr>
        <p:spPr>
          <a:xfrm>
            <a:off x="500034" y="1196752"/>
            <a:ext cx="7500990" cy="923330"/>
          </a:xfrm>
          <a:prstGeom prst="rect">
            <a:avLst/>
          </a:prstGeom>
          <a:noFill/>
        </p:spPr>
        <p:txBody>
          <a:bodyPr wrap="square" lIns="91440" tIns="45720" rIns="91440" bIns="45720">
            <a:spAutoFit/>
          </a:bodyPr>
          <a:lstStyle/>
          <a:p>
            <a:pPr algn="ctr"/>
            <a:r>
              <a:rPr lang="it-IT"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CONCLUSIONE …</a:t>
            </a:r>
            <a:endParaRPr lang="it-IT"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51720" y="476672"/>
            <a:ext cx="5429288" cy="1000108"/>
          </a:xfrm>
        </p:spPr>
        <p:txBody>
          <a:bodyPr>
            <a:normAutofit/>
          </a:bodyPr>
          <a:lstStyle/>
          <a:p>
            <a:r>
              <a:rPr lang="it-IT" dirty="0" smtClean="0"/>
              <a:t>NAPOLI ANTICA</a:t>
            </a:r>
            <a:endParaRPr lang="it-IT" dirty="0"/>
          </a:p>
        </p:txBody>
      </p:sp>
      <p:sp>
        <p:nvSpPr>
          <p:cNvPr id="3" name="Segnaposto contenuto 2"/>
          <p:cNvSpPr>
            <a:spLocks noGrp="1"/>
          </p:cNvSpPr>
          <p:nvPr>
            <p:ph idx="1"/>
          </p:nvPr>
        </p:nvSpPr>
        <p:spPr>
          <a:xfrm>
            <a:off x="0" y="1628800"/>
            <a:ext cx="9144000" cy="5229200"/>
          </a:xfrm>
        </p:spPr>
        <p:txBody>
          <a:bodyPr>
            <a:noAutofit/>
          </a:bodyPr>
          <a:lstStyle/>
          <a:p>
            <a:pPr>
              <a:buNone/>
            </a:pPr>
            <a:r>
              <a:rPr lang="it-IT" sz="2000" dirty="0" smtClean="0">
                <a:solidFill>
                  <a:schemeClr val="tx1">
                    <a:lumMod val="95000"/>
                    <a:lumOff val="5000"/>
                  </a:schemeClr>
                </a:solidFill>
              </a:rPr>
              <a:t>    Fondata nell’VII secolo A.C, fu tra le città egemoni della Magna Grecia,grazie al rapporto privilegiato con Atene, ed esercitò una notevole influenza commerciale, cultura, religiosa sulle popolazioni italiche circostanti. Dopo il crollo dell’Impero Romano, nell’VII secolo la città formò un ducato autonomo indipendente dall’impero bizantino; in seguito, dal XIII secolo e per circa seicento anni, fu capitale del regno di Napoli. Divenuta capitale del Regno delle Due Sicilie sotto i Borbone, conobbe un lungo periodo di sviluppo </a:t>
            </a:r>
            <a:r>
              <a:rPr lang="it-IT" sz="2000" dirty="0" smtClean="0">
                <a:solidFill>
                  <a:schemeClr val="tx1">
                    <a:lumMod val="95000"/>
                    <a:lumOff val="5000"/>
                  </a:schemeClr>
                </a:solidFill>
              </a:rPr>
              <a:t>socioeconomico </a:t>
            </a:r>
            <a:r>
              <a:rPr lang="it-IT" sz="2000" dirty="0" smtClean="0">
                <a:solidFill>
                  <a:schemeClr val="tx1">
                    <a:lumMod val="95000"/>
                    <a:lumOff val="5000"/>
                  </a:schemeClr>
                </a:solidFill>
              </a:rPr>
              <a:t>culminato in una serie di primati civili e tecnologici tra cui la costruzione della prima ferrovia in Italia. Dopo l’annessione al Regno d’Italia soffrì di un sensibile declino esteso anche a tutto il sud Italia. Per motivi storici,artistici,politici ed ambientali è stata, dal XI secolo fino ad oggi, tra i principali centri di riferimento culturale d’Europa. Città dall’imponente </a:t>
            </a:r>
            <a:r>
              <a:rPr lang="it-IT" sz="2000" dirty="0" smtClean="0">
                <a:solidFill>
                  <a:schemeClr val="tx1">
                    <a:lumMod val="95000"/>
                    <a:lumOff val="5000"/>
                  </a:schemeClr>
                </a:solidFill>
              </a:rPr>
              <a:t>tradizione </a:t>
            </a:r>
            <a:r>
              <a:rPr lang="it-IT" sz="2000" dirty="0" smtClean="0">
                <a:solidFill>
                  <a:schemeClr val="tx1">
                    <a:lumMod val="95000"/>
                    <a:lumOff val="5000"/>
                  </a:schemeClr>
                </a:solidFill>
              </a:rPr>
              <a:t>nel campo delle arti figurative, che nel 1995 il centro storico di Napoli, il più vasto d’Europa, è stato riconosciuto dall’UNESCO come patrimonio mondiale dell’umanità. </a:t>
            </a:r>
          </a:p>
          <a:p>
            <a:endParaRPr lang="it-IT" sz="2000" dirty="0"/>
          </a:p>
        </p:txBody>
      </p:sp>
    </p:spTree>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download (4).jpg"/>
          <p:cNvPicPr>
            <a:picLocks noGrp="1" noChangeAspect="1"/>
          </p:cNvPicPr>
          <p:nvPr>
            <p:ph idx="1"/>
          </p:nvPr>
        </p:nvPicPr>
        <p:blipFill>
          <a:blip r:embed="rId2"/>
          <a:stretch>
            <a:fillRect/>
          </a:stretch>
        </p:blipFill>
        <p:spPr>
          <a:xfrm>
            <a:off x="0" y="-1"/>
            <a:ext cx="4429126" cy="3643315"/>
          </a:xfrm>
        </p:spPr>
      </p:pic>
      <p:pic>
        <p:nvPicPr>
          <p:cNvPr id="5" name="Immagine 4" descr="download (5).jpg"/>
          <p:cNvPicPr>
            <a:picLocks noChangeAspect="1"/>
          </p:cNvPicPr>
          <p:nvPr/>
        </p:nvPicPr>
        <p:blipFill>
          <a:blip r:embed="rId3"/>
          <a:stretch>
            <a:fillRect/>
          </a:stretch>
        </p:blipFill>
        <p:spPr>
          <a:xfrm>
            <a:off x="4429124" y="0"/>
            <a:ext cx="4714876" cy="3571876"/>
          </a:xfrm>
          <a:prstGeom prst="rect">
            <a:avLst/>
          </a:prstGeom>
        </p:spPr>
      </p:pic>
      <p:pic>
        <p:nvPicPr>
          <p:cNvPr id="6" name="Immagine 5" descr="A00033085.JPG"/>
          <p:cNvPicPr>
            <a:picLocks noChangeAspect="1"/>
          </p:cNvPicPr>
          <p:nvPr/>
        </p:nvPicPr>
        <p:blipFill>
          <a:blip r:embed="rId4"/>
          <a:stretch>
            <a:fillRect/>
          </a:stretch>
        </p:blipFill>
        <p:spPr>
          <a:xfrm>
            <a:off x="0" y="3662364"/>
            <a:ext cx="4357686" cy="3195636"/>
          </a:xfrm>
          <a:prstGeom prst="rect">
            <a:avLst/>
          </a:prstGeom>
        </p:spPr>
      </p:pic>
      <p:pic>
        <p:nvPicPr>
          <p:cNvPr id="9" name="Immagine 8" descr="Napoli-v4344_001.jpg"/>
          <p:cNvPicPr>
            <a:picLocks noChangeAspect="1"/>
          </p:cNvPicPr>
          <p:nvPr/>
        </p:nvPicPr>
        <p:blipFill>
          <a:blip r:embed="rId5"/>
          <a:stretch>
            <a:fillRect/>
          </a:stretch>
        </p:blipFill>
        <p:spPr>
          <a:xfrm>
            <a:off x="4357686" y="3563461"/>
            <a:ext cx="4786314" cy="3308187"/>
          </a:xfrm>
          <a:prstGeom prst="rect">
            <a:avLst/>
          </a:prstGeom>
        </p:spPr>
      </p:pic>
      <p:sp>
        <p:nvSpPr>
          <p:cNvPr id="10" name="Rettangolo 9"/>
          <p:cNvSpPr/>
          <p:nvPr/>
        </p:nvSpPr>
        <p:spPr>
          <a:xfrm>
            <a:off x="2582641" y="2967335"/>
            <a:ext cx="472437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u="sng"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NAPOLI ANTICA</a:t>
            </a:r>
            <a:endParaRPr lang="it-IT" sz="5400" b="1" u="sng"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87624" y="332656"/>
            <a:ext cx="6624736" cy="1080120"/>
          </a:xfrm>
        </p:spPr>
        <p:txBody>
          <a:bodyPr/>
          <a:lstStyle/>
          <a:p>
            <a:r>
              <a:rPr lang="it-IT" dirty="0" smtClean="0"/>
              <a:t>CUCINA NAPOLETANA </a:t>
            </a:r>
            <a:endParaRPr lang="it-IT" dirty="0"/>
          </a:p>
        </p:txBody>
      </p:sp>
      <p:sp>
        <p:nvSpPr>
          <p:cNvPr id="3" name="Segnaposto contenuto 2"/>
          <p:cNvSpPr>
            <a:spLocks noGrp="1"/>
          </p:cNvSpPr>
          <p:nvPr>
            <p:ph idx="1"/>
          </p:nvPr>
        </p:nvSpPr>
        <p:spPr>
          <a:xfrm>
            <a:off x="0" y="1700808"/>
            <a:ext cx="9144000" cy="5157192"/>
          </a:xfrm>
        </p:spPr>
        <p:txBody>
          <a:bodyPr>
            <a:normAutofit/>
          </a:bodyPr>
          <a:lstStyle/>
          <a:p>
            <a:pPr>
              <a:buNone/>
            </a:pPr>
            <a:r>
              <a:rPr lang="it-IT" sz="2000" dirty="0" smtClean="0"/>
              <a:t>    La </a:t>
            </a:r>
            <a:r>
              <a:rPr lang="it-IT" sz="2000" b="1" dirty="0" smtClean="0"/>
              <a:t>cucina napoletana </a:t>
            </a:r>
            <a:r>
              <a:rPr lang="it-IT" sz="2000" dirty="0" smtClean="0"/>
              <a:t>rappresenta un’identità culturale inconfondibile per la città partenopea ed è strettamente collegata alle vicende storiche e culturali della città. La stessa rappresenta all’estero uno dei più conosciuti simboli del made in Italy. </a:t>
            </a:r>
          </a:p>
          <a:p>
            <a:pPr>
              <a:buNone/>
            </a:pPr>
            <a:r>
              <a:rPr lang="it-IT" sz="2000" dirty="0" smtClean="0"/>
              <a:t>    Il campionario della cucina vanta piatti come la pizza napoletana, gli spaghetti alle vongole, la pasta al ragù napoletano, la parmigiana di melenzane, gli gnocchi alla sorrentina e tanti altri. Celeberrima è anche la tradizione dolciaria napoletana. </a:t>
            </a:r>
          </a:p>
          <a:p>
            <a:pPr>
              <a:buNone/>
            </a:pPr>
            <a:r>
              <a:rPr lang="it-IT" sz="2000" dirty="0"/>
              <a:t> </a:t>
            </a:r>
            <a:r>
              <a:rPr lang="it-IT" sz="2000" dirty="0" smtClean="0"/>
              <a:t>   Tra le diverse specialità la più nota è probabilmente la sfogliatella; vi sono poi il babà e le zeppole, che a Napoli possono essere fritte o al forno. </a:t>
            </a:r>
          </a:p>
          <a:p>
            <a:pPr>
              <a:buNone/>
            </a:pPr>
            <a:endParaRPr lang="it-IT" sz="2000" dirty="0"/>
          </a:p>
        </p:txBody>
      </p:sp>
    </p:spTree>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39552" y="1859340"/>
            <a:ext cx="8208912" cy="2246769"/>
          </a:xfrm>
          <a:prstGeom prst="rect">
            <a:avLst/>
          </a:prstGeom>
        </p:spPr>
        <p:txBody>
          <a:bodyPr wrap="square">
            <a:spAutoFit/>
          </a:bodyPr>
          <a:lstStyle/>
          <a:p>
            <a:r>
              <a:rPr lang="it-IT" sz="2000" dirty="0"/>
              <a:t>Ci sono anche dolci legati a festività, come la pastiera pasquale; una pietanza napoletana tipica natalizia sono gli struffoli, mentre a carnevale si cucinano le chiacchere. </a:t>
            </a:r>
          </a:p>
          <a:p>
            <a:r>
              <a:rPr lang="it-IT" sz="2000" dirty="0"/>
              <a:t>Giocano un ruolo importante nella preparazione dei piatti anche i prodotti tipici del circondario napoletano, come la pasta locale, l’utilizzo della mozzarella di bufala campana, del pomodorino vesuviano o San Marzano, i friarielli e diversi altri ancora.</a:t>
            </a:r>
          </a:p>
        </p:txBody>
      </p:sp>
    </p:spTree>
    <p:extLst>
      <p:ext uri="{BB962C8B-B14F-4D97-AF65-F5344CB8AC3E}">
        <p14:creationId xmlns:p14="http://schemas.microsoft.com/office/powerpoint/2010/main" val="3348323649"/>
      </p:ext>
    </p:extLst>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4" name="Segnaposto contenuto 3" descr="pizza.jpg"/>
          <p:cNvPicPr>
            <a:picLocks noGrp="1" noChangeAspect="1"/>
          </p:cNvPicPr>
          <p:nvPr>
            <p:ph idx="1"/>
          </p:nvPr>
        </p:nvPicPr>
        <p:blipFill>
          <a:blip r:embed="rId2"/>
          <a:stretch>
            <a:fillRect/>
          </a:stretch>
        </p:blipFill>
        <p:spPr>
          <a:xfrm>
            <a:off x="1" y="1"/>
            <a:ext cx="4643437" cy="4085935"/>
          </a:xfrm>
        </p:spPr>
      </p:pic>
      <p:pic>
        <p:nvPicPr>
          <p:cNvPr id="5" name="Immagine 4" descr="download.jpg"/>
          <p:cNvPicPr>
            <a:picLocks noChangeAspect="1"/>
          </p:cNvPicPr>
          <p:nvPr/>
        </p:nvPicPr>
        <p:blipFill>
          <a:blip r:embed="rId3"/>
          <a:stretch>
            <a:fillRect/>
          </a:stretch>
        </p:blipFill>
        <p:spPr>
          <a:xfrm>
            <a:off x="0" y="4071942"/>
            <a:ext cx="4500562" cy="2786059"/>
          </a:xfrm>
          <a:prstGeom prst="rect">
            <a:avLst/>
          </a:prstGeom>
        </p:spPr>
      </p:pic>
      <p:pic>
        <p:nvPicPr>
          <p:cNvPr id="6" name="Immagine 5" descr="download (1).jpg"/>
          <p:cNvPicPr>
            <a:picLocks noChangeAspect="1"/>
          </p:cNvPicPr>
          <p:nvPr/>
        </p:nvPicPr>
        <p:blipFill>
          <a:blip r:embed="rId4"/>
          <a:stretch>
            <a:fillRect/>
          </a:stretch>
        </p:blipFill>
        <p:spPr>
          <a:xfrm>
            <a:off x="4500562" y="0"/>
            <a:ext cx="4643438" cy="2357430"/>
          </a:xfrm>
          <a:prstGeom prst="rect">
            <a:avLst/>
          </a:prstGeom>
        </p:spPr>
      </p:pic>
      <p:pic>
        <p:nvPicPr>
          <p:cNvPr id="7" name="Immagine 6" descr="download (3).jpg"/>
          <p:cNvPicPr>
            <a:picLocks noChangeAspect="1"/>
          </p:cNvPicPr>
          <p:nvPr/>
        </p:nvPicPr>
        <p:blipFill>
          <a:blip r:embed="rId5"/>
          <a:stretch>
            <a:fillRect/>
          </a:stretch>
        </p:blipFill>
        <p:spPr>
          <a:xfrm>
            <a:off x="4500562" y="2357430"/>
            <a:ext cx="4643438" cy="1928826"/>
          </a:xfrm>
          <a:prstGeom prst="rect">
            <a:avLst/>
          </a:prstGeom>
        </p:spPr>
      </p:pic>
      <p:pic>
        <p:nvPicPr>
          <p:cNvPr id="8" name="Immagine 7" descr="download (2).jpg"/>
          <p:cNvPicPr>
            <a:picLocks noChangeAspect="1"/>
          </p:cNvPicPr>
          <p:nvPr/>
        </p:nvPicPr>
        <p:blipFill>
          <a:blip r:embed="rId6"/>
          <a:stretch>
            <a:fillRect/>
          </a:stretch>
        </p:blipFill>
        <p:spPr>
          <a:xfrm>
            <a:off x="4500563" y="4143381"/>
            <a:ext cx="4643438" cy="2714620"/>
          </a:xfrm>
          <a:prstGeom prst="rect">
            <a:avLst/>
          </a:prstGeom>
        </p:spPr>
      </p:pic>
      <p:sp>
        <p:nvSpPr>
          <p:cNvPr id="3" name="Rettangolo 2"/>
          <p:cNvSpPr/>
          <p:nvPr/>
        </p:nvSpPr>
        <p:spPr>
          <a:xfrm>
            <a:off x="18597" y="3407475"/>
            <a:ext cx="1306768" cy="584775"/>
          </a:xfrm>
          <a:prstGeom prst="rect">
            <a:avLst/>
          </a:prstGeom>
          <a:noFill/>
        </p:spPr>
        <p:txBody>
          <a:bodyPr wrap="none" lIns="91440" tIns="45720" rIns="91440" bIns="45720">
            <a:spAutoFit/>
          </a:bodyPr>
          <a:lstStyle/>
          <a:p>
            <a:pPr algn="ctr"/>
            <a:r>
              <a:rPr lang="it-IT"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PIZZA</a:t>
            </a:r>
            <a:endParaRPr lang="it-IT"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Rettangolo 9"/>
          <p:cNvSpPr/>
          <p:nvPr/>
        </p:nvSpPr>
        <p:spPr>
          <a:xfrm>
            <a:off x="6049107" y="1772655"/>
            <a:ext cx="3080459" cy="584775"/>
          </a:xfrm>
          <a:prstGeom prst="rect">
            <a:avLst/>
          </a:prstGeom>
          <a:noFill/>
        </p:spPr>
        <p:txBody>
          <a:bodyPr wrap="none" lIns="91440" tIns="45720" rIns="91440" bIns="45720">
            <a:spAutoFit/>
          </a:bodyPr>
          <a:lstStyle/>
          <a:p>
            <a:pPr algn="ctr"/>
            <a:r>
              <a:rPr lang="it-IT"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SFOGLIATELLA</a:t>
            </a:r>
            <a:endParaRPr lang="it-IT"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ttangolo 10"/>
          <p:cNvSpPr/>
          <p:nvPr/>
        </p:nvSpPr>
        <p:spPr>
          <a:xfrm>
            <a:off x="7085865" y="3479290"/>
            <a:ext cx="2043701" cy="584775"/>
          </a:xfrm>
          <a:prstGeom prst="rect">
            <a:avLst/>
          </a:prstGeom>
          <a:noFill/>
        </p:spPr>
        <p:txBody>
          <a:bodyPr wrap="none" lIns="91440" tIns="45720" rIns="91440" bIns="45720">
            <a:spAutoFit/>
          </a:bodyPr>
          <a:lstStyle/>
          <a:p>
            <a:pPr algn="ctr"/>
            <a:r>
              <a:rPr lang="it-IT"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PASTIERA</a:t>
            </a:r>
            <a:endParaRPr lang="it-IT"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ettangolo 11"/>
          <p:cNvSpPr/>
          <p:nvPr/>
        </p:nvSpPr>
        <p:spPr>
          <a:xfrm>
            <a:off x="6638178" y="6273225"/>
            <a:ext cx="2491388" cy="584775"/>
          </a:xfrm>
          <a:prstGeom prst="rect">
            <a:avLst/>
          </a:prstGeom>
          <a:noFill/>
        </p:spPr>
        <p:txBody>
          <a:bodyPr wrap="none" lIns="91440" tIns="45720" rIns="91440" bIns="45720">
            <a:spAutoFit/>
          </a:bodyPr>
          <a:lstStyle/>
          <a:p>
            <a:pPr algn="ctr"/>
            <a:r>
              <a:rPr lang="it-IT" sz="32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STRUFFOLI</a:t>
            </a:r>
            <a:endParaRPr lang="it-IT" sz="32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9" name="Rettangolo 8"/>
          <p:cNvSpPr/>
          <p:nvPr/>
        </p:nvSpPr>
        <p:spPr>
          <a:xfrm>
            <a:off x="667052" y="6101561"/>
            <a:ext cx="1301575" cy="584775"/>
          </a:xfrm>
          <a:prstGeom prst="rect">
            <a:avLst/>
          </a:prstGeom>
          <a:noFill/>
        </p:spPr>
        <p:txBody>
          <a:bodyPr wrap="none" lIns="91440" tIns="45720" rIns="91440" bIns="45720">
            <a:spAutoFit/>
          </a:bodyPr>
          <a:lstStyle/>
          <a:p>
            <a:pPr algn="ctr"/>
            <a:r>
              <a:rPr lang="it-IT"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BABA’</a:t>
            </a:r>
            <a:endParaRPr lang="it-IT"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764704"/>
            <a:ext cx="7128792" cy="1008112"/>
          </a:xfrm>
        </p:spPr>
        <p:txBody>
          <a:bodyPr>
            <a:normAutofit fontScale="90000"/>
          </a:bodyPr>
          <a:lstStyle/>
          <a:p>
            <a:r>
              <a:rPr lang="it-IT" dirty="0" smtClean="0"/>
              <a:t/>
            </a:r>
            <a:br>
              <a:rPr lang="it-IT" dirty="0" smtClean="0"/>
            </a:br>
            <a:r>
              <a:rPr lang="it-IT" dirty="0" smtClean="0"/>
              <a:t>MASCHERA PULCINELLA</a:t>
            </a:r>
            <a:endParaRPr lang="it-IT" dirty="0"/>
          </a:p>
        </p:txBody>
      </p:sp>
      <p:sp>
        <p:nvSpPr>
          <p:cNvPr id="3" name="Segnaposto contenuto 2"/>
          <p:cNvSpPr>
            <a:spLocks noGrp="1"/>
          </p:cNvSpPr>
          <p:nvPr>
            <p:ph idx="1"/>
          </p:nvPr>
        </p:nvSpPr>
        <p:spPr>
          <a:xfrm>
            <a:off x="0" y="1700808"/>
            <a:ext cx="9144000" cy="5157192"/>
          </a:xfrm>
        </p:spPr>
        <p:txBody>
          <a:bodyPr>
            <a:normAutofit fontScale="77500" lnSpcReduction="20000"/>
          </a:bodyPr>
          <a:lstStyle/>
          <a:p>
            <a:pPr>
              <a:buNone/>
            </a:pPr>
            <a:endParaRPr lang="it-IT" dirty="0" smtClean="0"/>
          </a:p>
          <a:p>
            <a:pPr>
              <a:buNone/>
            </a:pPr>
            <a:endParaRPr lang="it-IT" dirty="0" smtClean="0"/>
          </a:p>
          <a:p>
            <a:pPr>
              <a:buNone/>
            </a:pPr>
            <a:r>
              <a:rPr lang="it-IT" dirty="0" smtClean="0"/>
              <a:t>    Pulcinella </a:t>
            </a:r>
            <a:r>
              <a:rPr lang="it-IT" dirty="0" smtClean="0"/>
              <a:t>è una maschera nata a Napoli</a:t>
            </a:r>
            <a:r>
              <a:rPr lang="it-IT" u="sng" dirty="0" smtClean="0"/>
              <a:t>, </a:t>
            </a:r>
            <a:r>
              <a:rPr lang="it-IT" dirty="0" smtClean="0"/>
              <a:t>durante la seconda metà del Cinquecento. Pulcinella indossa un camicione bianco con larghi pantaloni bianchi, ha un cinturone nero in vita, il ventre sporgente, scarpette nere, un cappuccio bianco in testa e una grossa maschera al viso che lascia scoperta sola la bocca; ha un naso ricurvo, le rughe sulla fronte e un espressione al quanto inquietante. Egli è un servo furbo e pigro, ha una tonalità di voce stridula e acuta, cammina in maniera goffa, gesticola in modo eccessivo, tanto che quando deve mostrare la sua gioia, lo fa in maniera plateale e senza risparmiare le sue energie vitali comincia a saltellare, danzare, cantare, gridare, ecc. Ama vivere alla giornata sfruttando la sua astuzia, difatti è pronto a girovagare tutto il giorno per i vicoli e i quartieri di Napoli e ad adeguarsi a qualsiasi situazione che l’occasione richiede: ora è un abile impostore ora un ladro, ora un ciarlatano oppure un povero affamato o un ricco prepotente, ecc. È spontaneo, semplice, simpatico, divertente, chiacchierone, dispettoso, avventuriero, generoso, malinconico, credulone, combattivo e inaffidabile. </a:t>
            </a:r>
            <a:r>
              <a:rPr lang="it-IT" sz="2900" dirty="0" smtClean="0"/>
              <a:t/>
            </a:r>
            <a:br>
              <a:rPr lang="it-IT" sz="2900" dirty="0" smtClean="0"/>
            </a:br>
            <a:endParaRPr lang="it-IT" sz="2900" dirty="0" smtClean="0"/>
          </a:p>
          <a:p>
            <a:endParaRPr lang="it-IT" sz="1800" dirty="0"/>
          </a:p>
        </p:txBody>
      </p:sp>
    </p:spTree>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39552" y="1916831"/>
            <a:ext cx="8136904" cy="2554545"/>
          </a:xfrm>
          <a:prstGeom prst="rect">
            <a:avLst/>
          </a:prstGeom>
        </p:spPr>
        <p:txBody>
          <a:bodyPr wrap="square">
            <a:spAutoFit/>
          </a:bodyPr>
          <a:lstStyle/>
          <a:p>
            <a:pPr>
              <a:buNone/>
            </a:pPr>
            <a:r>
              <a:rPr lang="it-IT" sz="2000" dirty="0"/>
              <a:t>La </a:t>
            </a:r>
            <a:r>
              <a:rPr lang="it-IT" sz="2000" b="1" dirty="0"/>
              <a:t>maschera di Pulcinella</a:t>
            </a:r>
            <a:r>
              <a:rPr lang="it-IT" sz="2000" dirty="0"/>
              <a:t> ha un significato non solo storico, artistico e culturale, ma soprattutto sociale, o meglio di denuncia sociale. Metaforicamente quindi la maschera simboleggia la plebe napoletana che stanca degli abusi e delle umiliazioni ricevute dalla cinica classe alto–media borghese, si ribella a questi disumani potenti, che hanno fatto di tutto per rendere nel corso dei secoli una vita dura e avversa al popolo partenopeo. Quindi Pulcinella essendo l’anima del popolo minuto rispecchia la voglia di rivincita di quest’ultimo.</a:t>
            </a:r>
          </a:p>
        </p:txBody>
      </p:sp>
    </p:spTree>
    <p:extLst>
      <p:ext uri="{BB962C8B-B14F-4D97-AF65-F5344CB8AC3E}">
        <p14:creationId xmlns:p14="http://schemas.microsoft.com/office/powerpoint/2010/main" val="4026263849"/>
      </p:ext>
    </p:extLst>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234</TotalTime>
  <Words>883</Words>
  <Application>Microsoft Office PowerPoint</Application>
  <PresentationFormat>Presentazione su schermo (4:3)</PresentationFormat>
  <Paragraphs>120</Paragraphs>
  <Slides>29</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29</vt:i4>
      </vt:variant>
    </vt:vector>
  </HeadingPairs>
  <TitlesOfParts>
    <vt:vector size="33" baseType="lpstr">
      <vt:lpstr>Calibri</vt:lpstr>
      <vt:lpstr>Constantia</vt:lpstr>
      <vt:lpstr>Wingdings 2</vt:lpstr>
      <vt:lpstr>Equinozio</vt:lpstr>
      <vt:lpstr>UNIVERSITA’ “SUOR ORSOLA BENINCASA”   NAPOLI</vt:lpstr>
      <vt:lpstr> </vt:lpstr>
      <vt:lpstr>NAPOLI ANTICA</vt:lpstr>
      <vt:lpstr>Presentazione standard di PowerPoint</vt:lpstr>
      <vt:lpstr>CUCINA NAPOLETANA </vt:lpstr>
      <vt:lpstr>Presentazione standard di PowerPoint</vt:lpstr>
      <vt:lpstr>Presentazione standard di PowerPoint</vt:lpstr>
      <vt:lpstr> MASCHERA PULCINELLA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Quale è la specialità culinaria di Napoli?</vt:lpstr>
      <vt:lpstr>Presentazione standard di PowerPoint</vt:lpstr>
      <vt:lpstr>La maschera carnevalesca nata a Napoli è:</vt:lpstr>
      <vt:lpstr>Presentazione standard di PowerPoint</vt:lpstr>
      <vt:lpstr>   Totò è un attore: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UNIVERSITA’ “SUOR ORSOLA BENINCASA”NAPOLI</dc:title>
  <dc:creator>Samsung</dc:creator>
  <cp:lastModifiedBy>ferdinando</cp:lastModifiedBy>
  <cp:revision>31</cp:revision>
  <dcterms:created xsi:type="dcterms:W3CDTF">2015-05-16T10:24:26Z</dcterms:created>
  <dcterms:modified xsi:type="dcterms:W3CDTF">2015-09-01T11:34:51Z</dcterms:modified>
</cp:coreProperties>
</file>