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7" r:id="rId2"/>
    <p:sldId id="273" r:id="rId3"/>
    <p:sldId id="272" r:id="rId4"/>
    <p:sldId id="275" r:id="rId5"/>
    <p:sldId id="276" r:id="rId6"/>
    <p:sldId id="278" r:id="rId7"/>
    <p:sldId id="259" r:id="rId8"/>
    <p:sldId id="279" r:id="rId9"/>
    <p:sldId id="261" r:id="rId10"/>
    <p:sldId id="280" r:id="rId11"/>
    <p:sldId id="262" r:id="rId12"/>
    <p:sldId id="281" r:id="rId13"/>
    <p:sldId id="263" r:id="rId14"/>
    <p:sldId id="282" r:id="rId15"/>
    <p:sldId id="264" r:id="rId16"/>
    <p:sldId id="283" r:id="rId17"/>
    <p:sldId id="265" r:id="rId18"/>
    <p:sldId id="284" r:id="rId19"/>
    <p:sldId id="266" r:id="rId20"/>
    <p:sldId id="285" r:id="rId21"/>
    <p:sldId id="267" r:id="rId22"/>
    <p:sldId id="286" r:id="rId23"/>
    <p:sldId id="268" r:id="rId24"/>
    <p:sldId id="287" r:id="rId25"/>
    <p:sldId id="288" r:id="rId26"/>
    <p:sldId id="290" r:id="rId27"/>
    <p:sldId id="289" r:id="rId2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F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3" autoAdjust="0"/>
    <p:restoredTop sz="91935" autoAdjust="0"/>
  </p:normalViewPr>
  <p:slideViewPr>
    <p:cSldViewPr>
      <p:cViewPr varScale="1">
        <p:scale>
          <a:sx n="68" d="100"/>
          <a:sy n="68" d="100"/>
        </p:scale>
        <p:origin x="141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6" d="100"/>
          <a:sy n="36" d="100"/>
        </p:scale>
        <p:origin x="-156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F140ED-9EC3-4836-8977-9D0904ADD997}" type="datetimeFigureOut">
              <a:rPr lang="it-IT" smtClean="0"/>
              <a:pPr/>
              <a:t>26/08/2015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3DC5B-2C73-4F3E-9C5E-AFE5F902032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002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7769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5780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03575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54669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84759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7629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6312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23102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91358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046888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86198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69913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248787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417787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0381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72028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2227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466349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1192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21100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42362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52196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16222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89404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14825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63DC5B-2C73-4F3E-9C5E-AFE5F902032E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0946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38D6-32E8-4D27-A50A-F13DEED4CCB9}" type="datetimeFigureOut">
              <a:rPr lang="it-IT" smtClean="0"/>
              <a:pPr/>
              <a:t>26/08/2015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AC8D-FD72-4FEB-8C39-D22AF90E4F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38D6-32E8-4D27-A50A-F13DEED4CCB9}" type="datetimeFigureOut">
              <a:rPr lang="it-IT" smtClean="0"/>
              <a:pPr/>
              <a:t>26/08/2015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AC8D-FD72-4FEB-8C39-D22AF90E4F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38D6-32E8-4D27-A50A-F13DEED4CCB9}" type="datetimeFigureOut">
              <a:rPr lang="it-IT" smtClean="0"/>
              <a:pPr/>
              <a:t>26/08/2015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AC8D-FD72-4FEB-8C39-D22AF90E4F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38D6-32E8-4D27-A50A-F13DEED4CCB9}" type="datetimeFigureOut">
              <a:rPr lang="it-IT" smtClean="0"/>
              <a:pPr/>
              <a:t>26/08/2015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AC8D-FD72-4FEB-8C39-D22AF90E4F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38D6-32E8-4D27-A50A-F13DEED4CCB9}" type="datetimeFigureOut">
              <a:rPr lang="it-IT" smtClean="0"/>
              <a:pPr/>
              <a:t>26/08/2015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AC8D-FD72-4FEB-8C39-D22AF90E4F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38D6-32E8-4D27-A50A-F13DEED4CCB9}" type="datetimeFigureOut">
              <a:rPr lang="it-IT" smtClean="0"/>
              <a:pPr/>
              <a:t>26/08/2015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AC8D-FD72-4FEB-8C39-D22AF90E4F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38D6-32E8-4D27-A50A-F13DEED4CCB9}" type="datetimeFigureOut">
              <a:rPr lang="it-IT" smtClean="0"/>
              <a:pPr/>
              <a:t>26/08/2015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AC8D-FD72-4FEB-8C39-D22AF90E4F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38D6-32E8-4D27-A50A-F13DEED4CCB9}" type="datetimeFigureOut">
              <a:rPr lang="it-IT" smtClean="0"/>
              <a:pPr/>
              <a:t>26/08/2015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AC8D-FD72-4FEB-8C39-D22AF90E4F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38D6-32E8-4D27-A50A-F13DEED4CCB9}" type="datetimeFigureOut">
              <a:rPr lang="it-IT" smtClean="0"/>
              <a:pPr/>
              <a:t>26/08/2015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AC8D-FD72-4FEB-8C39-D22AF90E4F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38D6-32E8-4D27-A50A-F13DEED4CCB9}" type="datetimeFigureOut">
              <a:rPr lang="it-IT" smtClean="0"/>
              <a:pPr/>
              <a:t>26/08/2015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AC8D-FD72-4FEB-8C39-D22AF90E4F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438D6-32E8-4D27-A50A-F13DEED4CCB9}" type="datetimeFigureOut">
              <a:rPr lang="it-IT" smtClean="0"/>
              <a:pPr/>
              <a:t>26/08/2015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6AC8D-FD72-4FEB-8C39-D22AF90E4F84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l="100000" t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438D6-32E8-4D27-A50A-F13DEED4CCB9}" type="datetimeFigureOut">
              <a:rPr lang="it-IT" smtClean="0"/>
              <a:pPr/>
              <a:t>26/08/2015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6AC8D-FD72-4FEB-8C39-D22AF90E4F84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master\Desktop\salv\canzoni%20per%20bambini\happy%20hippo.wmv" TargetMode="External"/><Relationship Id="rId5" Type="http://schemas.openxmlformats.org/officeDocument/2006/relationships/image" Target="../media/image2.png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4.xml"/><Relationship Id="rId7" Type="http://schemas.openxmlformats.org/officeDocument/2006/relationships/audio" Target="../media/audio1.wav"/><Relationship Id="rId2" Type="http://schemas.openxmlformats.org/officeDocument/2006/relationships/audio" Target="file:///C:\Users\ferdinando\Documents\OSCOM\cd\il%20corpo%20umano\Orologio%20(1).mp3" TargetMode="External"/><Relationship Id="rId1" Type="http://schemas.microsoft.com/office/2007/relationships/media" Target="file:///C:\Users\ferdinando\Documents\OSCOM\cd\il%20corpo%20umano\Orologio%20(1).mp3" TargetMode="External"/><Relationship Id="rId6" Type="http://schemas.openxmlformats.org/officeDocument/2006/relationships/slide" Target="slide13.xml"/><Relationship Id="rId5" Type="http://schemas.openxmlformats.org/officeDocument/2006/relationships/slide" Target="slide27.xml"/><Relationship Id="rId10" Type="http://schemas.openxmlformats.org/officeDocument/2006/relationships/image" Target="../media/image9.png"/><Relationship Id="rId4" Type="http://schemas.openxmlformats.org/officeDocument/2006/relationships/notesSlide" Target="../notesSlides/notesSlide11.xml"/><Relationship Id="rId9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4.xml"/><Relationship Id="rId7" Type="http://schemas.openxmlformats.org/officeDocument/2006/relationships/audio" Target="../media/audio1.wav"/><Relationship Id="rId2" Type="http://schemas.openxmlformats.org/officeDocument/2006/relationships/audio" Target="file:///C:\Users\ferdinando\Documents\OSCOM\cd\il%20corpo%20umano\Orologio%20(1).mp3" TargetMode="External"/><Relationship Id="rId1" Type="http://schemas.microsoft.com/office/2007/relationships/media" Target="file:///C:\Users\ferdinando\Documents\OSCOM\cd\il%20corpo%20umano\Orologio%20(1).mp3" TargetMode="External"/><Relationship Id="rId6" Type="http://schemas.openxmlformats.org/officeDocument/2006/relationships/slide" Target="slide15.xml"/><Relationship Id="rId5" Type="http://schemas.openxmlformats.org/officeDocument/2006/relationships/slide" Target="slide27.xml"/><Relationship Id="rId10" Type="http://schemas.openxmlformats.org/officeDocument/2006/relationships/image" Target="../media/image12.jpeg"/><Relationship Id="rId4" Type="http://schemas.openxmlformats.org/officeDocument/2006/relationships/notesSlide" Target="../notesSlides/notesSlide13.xml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4.xml"/><Relationship Id="rId7" Type="http://schemas.openxmlformats.org/officeDocument/2006/relationships/audio" Target="../media/audio1.wav"/><Relationship Id="rId2" Type="http://schemas.openxmlformats.org/officeDocument/2006/relationships/audio" Target="file:///C:\Users\ferdinando\Documents\OSCOM\cd\il%20corpo%20umano\Orologio%20(1).mp3" TargetMode="External"/><Relationship Id="rId1" Type="http://schemas.microsoft.com/office/2007/relationships/media" Target="file:///C:\Users\ferdinando\Documents\OSCOM\cd\il%20corpo%20umano\Orologio%20(1).mp3" TargetMode="External"/><Relationship Id="rId6" Type="http://schemas.openxmlformats.org/officeDocument/2006/relationships/slide" Target="slide17.xml"/><Relationship Id="rId5" Type="http://schemas.openxmlformats.org/officeDocument/2006/relationships/slide" Target="slide27.xml"/><Relationship Id="rId10" Type="http://schemas.openxmlformats.org/officeDocument/2006/relationships/image" Target="../media/image9.png"/><Relationship Id="rId4" Type="http://schemas.openxmlformats.org/officeDocument/2006/relationships/notesSlide" Target="../notesSlides/notesSlide15.xml"/><Relationship Id="rId9" Type="http://schemas.openxmlformats.org/officeDocument/2006/relationships/image" Target="../media/image1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4.xml"/><Relationship Id="rId7" Type="http://schemas.openxmlformats.org/officeDocument/2006/relationships/audio" Target="../media/audio1.wav"/><Relationship Id="rId2" Type="http://schemas.openxmlformats.org/officeDocument/2006/relationships/audio" Target="file:///C:\Users\ferdinando\Documents\OSCOM\cd\il%20corpo%20umano\Orologio%20(1).mp3" TargetMode="External"/><Relationship Id="rId1" Type="http://schemas.microsoft.com/office/2007/relationships/media" Target="file:///C:\Users\ferdinando\Documents\OSCOM\cd\il%20corpo%20umano\Orologio%20(1).mp3" TargetMode="External"/><Relationship Id="rId6" Type="http://schemas.openxmlformats.org/officeDocument/2006/relationships/slide" Target="slide19.xml"/><Relationship Id="rId11" Type="http://schemas.openxmlformats.org/officeDocument/2006/relationships/image" Target="../media/image9.png"/><Relationship Id="rId5" Type="http://schemas.openxmlformats.org/officeDocument/2006/relationships/slide" Target="slide27.xml"/><Relationship Id="rId10" Type="http://schemas.openxmlformats.org/officeDocument/2006/relationships/image" Target="../media/image15.gif"/><Relationship Id="rId4" Type="http://schemas.openxmlformats.org/officeDocument/2006/relationships/notesSlide" Target="../notesSlides/notesSlide17.xml"/><Relationship Id="rId9" Type="http://schemas.openxmlformats.org/officeDocument/2006/relationships/image" Target="../media/image14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4.xml"/><Relationship Id="rId7" Type="http://schemas.openxmlformats.org/officeDocument/2006/relationships/audio" Target="../media/audio1.wav"/><Relationship Id="rId2" Type="http://schemas.openxmlformats.org/officeDocument/2006/relationships/audio" Target="file:///C:\Users\ferdinando\Documents\OSCOM\cd\il%20corpo%20umano\Orologio%20(1).mp3" TargetMode="External"/><Relationship Id="rId1" Type="http://schemas.microsoft.com/office/2007/relationships/media" Target="file:///C:\Users\ferdinando\Documents\OSCOM\cd\il%20corpo%20umano\Orologio%20(1).mp3" TargetMode="External"/><Relationship Id="rId6" Type="http://schemas.openxmlformats.org/officeDocument/2006/relationships/slide" Target="slide21.xml"/><Relationship Id="rId5" Type="http://schemas.openxmlformats.org/officeDocument/2006/relationships/slide" Target="slide27.xml"/><Relationship Id="rId10" Type="http://schemas.openxmlformats.org/officeDocument/2006/relationships/image" Target="../media/image16.jpeg"/><Relationship Id="rId4" Type="http://schemas.openxmlformats.org/officeDocument/2006/relationships/notesSlide" Target="../notesSlides/notesSlide19.xml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4.xml"/><Relationship Id="rId7" Type="http://schemas.openxmlformats.org/officeDocument/2006/relationships/audio" Target="../media/audio1.wav"/><Relationship Id="rId2" Type="http://schemas.openxmlformats.org/officeDocument/2006/relationships/audio" Target="file:///C:\Users\ferdinando\Documents\OSCOM\cd\il%20corpo%20umano\Orologio%20(1).mp3" TargetMode="External"/><Relationship Id="rId1" Type="http://schemas.microsoft.com/office/2007/relationships/media" Target="file:///C:\Users\ferdinando\Documents\OSCOM\cd\il%20corpo%20umano\Orologio%20(1).mp3" TargetMode="External"/><Relationship Id="rId6" Type="http://schemas.openxmlformats.org/officeDocument/2006/relationships/slide" Target="slide23.xml"/><Relationship Id="rId5" Type="http://schemas.openxmlformats.org/officeDocument/2006/relationships/slide" Target="slide27.xml"/><Relationship Id="rId10" Type="http://schemas.openxmlformats.org/officeDocument/2006/relationships/image" Target="../media/image9.png"/><Relationship Id="rId4" Type="http://schemas.openxmlformats.org/officeDocument/2006/relationships/notesSlide" Target="../notesSlides/notesSlide21.xml"/><Relationship Id="rId9" Type="http://schemas.openxmlformats.org/officeDocument/2006/relationships/image" Target="../media/image17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4.xml"/><Relationship Id="rId7" Type="http://schemas.openxmlformats.org/officeDocument/2006/relationships/audio" Target="../media/audio1.wav"/><Relationship Id="rId2" Type="http://schemas.openxmlformats.org/officeDocument/2006/relationships/audio" Target="file:///C:\Users\ferdinando\Documents\OSCOM\cd\il%20corpo%20umano\Orologio%20(1).mp3" TargetMode="External"/><Relationship Id="rId1" Type="http://schemas.microsoft.com/office/2007/relationships/media" Target="file:///C:\Users\ferdinando\Documents\OSCOM\cd\il%20corpo%20umano\Orologio%20(1).mp3" TargetMode="External"/><Relationship Id="rId6" Type="http://schemas.openxmlformats.org/officeDocument/2006/relationships/slide" Target="slide25.xml"/><Relationship Id="rId5" Type="http://schemas.openxmlformats.org/officeDocument/2006/relationships/slide" Target="slide27.xml"/><Relationship Id="rId10" Type="http://schemas.openxmlformats.org/officeDocument/2006/relationships/image" Target="../media/image9.png"/><Relationship Id="rId4" Type="http://schemas.openxmlformats.org/officeDocument/2006/relationships/notesSlide" Target="../notesSlides/notesSlide23.xml"/><Relationship Id="rId9" Type="http://schemas.openxmlformats.org/officeDocument/2006/relationships/image" Target="../media/image18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slideLayout" Target="../slideLayouts/slideLayout4.xml"/><Relationship Id="rId7" Type="http://schemas.openxmlformats.org/officeDocument/2006/relationships/audio" Target="../media/audio1.wav"/><Relationship Id="rId2" Type="http://schemas.openxmlformats.org/officeDocument/2006/relationships/audio" Target="file:///C:\Users\ferdinando\Documents\OSCOM\cd\il%20corpo%20umano\Orologio%20(1).mp3" TargetMode="External"/><Relationship Id="rId1" Type="http://schemas.microsoft.com/office/2007/relationships/media" Target="file:///C:\Users\ferdinando\Documents\OSCOM\cd\il%20corpo%20umano\Orologio%20(1).mp3" TargetMode="External"/><Relationship Id="rId6" Type="http://schemas.openxmlformats.org/officeDocument/2006/relationships/slide" Target="slide9.xml"/><Relationship Id="rId5" Type="http://schemas.openxmlformats.org/officeDocument/2006/relationships/slide" Target="slide27.xml"/><Relationship Id="rId10" Type="http://schemas.openxmlformats.org/officeDocument/2006/relationships/image" Target="../media/image9.png"/><Relationship Id="rId4" Type="http://schemas.openxmlformats.org/officeDocument/2006/relationships/notesSlide" Target="../notesSlides/notesSlide7.xml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slideLayout" Target="../slideLayouts/slideLayout4.xml"/><Relationship Id="rId7" Type="http://schemas.openxmlformats.org/officeDocument/2006/relationships/slide" Target="slide27.xml"/><Relationship Id="rId2" Type="http://schemas.openxmlformats.org/officeDocument/2006/relationships/audio" Target="file:///C:\Users\ferdinando\Documents\OSCOM\cd\il%20corpo%20umano\Orologio%20(1).mp3" TargetMode="External"/><Relationship Id="rId1" Type="http://schemas.microsoft.com/office/2007/relationships/media" Target="file:///C:\Users\ferdinando\Documents\OSCOM\cd\il%20corpo%20umano\Orologio%20(1).mp3" TargetMode="External"/><Relationship Id="rId6" Type="http://schemas.openxmlformats.org/officeDocument/2006/relationships/audio" Target="../media/audio1.wav"/><Relationship Id="rId5" Type="http://schemas.openxmlformats.org/officeDocument/2006/relationships/slide" Target="slide11.xml"/><Relationship Id="rId10" Type="http://schemas.openxmlformats.org/officeDocument/2006/relationships/image" Target="../media/image10.jpeg"/><Relationship Id="rId4" Type="http://schemas.openxmlformats.org/officeDocument/2006/relationships/notesSlide" Target="../notesSlides/notesSlide9.xml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>
                <a:alpha val="0"/>
              </a:srgbClr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FF00"/>
                </a:solidFill>
                <a:latin typeface="Harlow Solid Italic" pitchFamily="82" charset="0"/>
              </a:rPr>
              <a:t>Conosci le parti del corpo umano?</a:t>
            </a:r>
            <a:endParaRPr lang="it-IT" b="1" dirty="0">
              <a:solidFill>
                <a:srgbClr val="FFFF00"/>
              </a:solidFill>
              <a:latin typeface="Harlow Solid Italic" pitchFamily="82" charset="0"/>
            </a:endParaRPr>
          </a:p>
        </p:txBody>
      </p:sp>
      <p:pic>
        <p:nvPicPr>
          <p:cNvPr id="8" name="Segnaposto contenuto 7" descr="cromosomi.gif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>
            <a:off x="2813206" y="1600200"/>
            <a:ext cx="3517588" cy="4781128"/>
          </a:xfrm>
        </p:spPr>
      </p:pic>
      <p:pic>
        <p:nvPicPr>
          <p:cNvPr id="4" name="happy hippo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 cstate="print"/>
          <a:stretch>
            <a:fillRect/>
          </a:stretch>
        </p:blipFill>
        <p:spPr>
          <a:xfrm>
            <a:off x="8667779" y="142852"/>
            <a:ext cx="476221" cy="214290"/>
          </a:xfrm>
          <a:prstGeom prst="rect">
            <a:avLst/>
          </a:prstGeom>
        </p:spPr>
      </p:pic>
    </p:spTree>
  </p:cSld>
  <p:clrMapOvr>
    <a:masterClrMapping/>
  </p:clrMapOvr>
  <p:transition spd="med" advClick="0" advTm="10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numSld="999" showWhenStopped="0">
                <p:cTn id="1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1971651"/>
          </a:xfrm>
        </p:spPr>
        <p:txBody>
          <a:bodyPr>
            <a:normAutofit/>
          </a:bodyPr>
          <a:lstStyle/>
          <a:p>
            <a:r>
              <a:rPr lang="it-IT" sz="6600" dirty="0" smtClean="0">
                <a:solidFill>
                  <a:srgbClr val="00B0F0"/>
                </a:solidFill>
                <a:latin typeface="Gill Sans MT" pitchFamily="34" charset="0"/>
              </a:rPr>
              <a:t>Tempo scaduto:</a:t>
            </a:r>
            <a:endParaRPr lang="it-IT" sz="6600" dirty="0">
              <a:solidFill>
                <a:srgbClr val="00B0F0"/>
              </a:solidFill>
              <a:latin typeface="Gill Sans MT" pitchFamily="34" charset="0"/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752600"/>
          </a:xfrm>
        </p:spPr>
        <p:txBody>
          <a:bodyPr>
            <a:normAutofit/>
          </a:bodyPr>
          <a:lstStyle/>
          <a:p>
            <a:r>
              <a:rPr lang="it-IT" sz="3600" b="1" i="1" u="sng" dirty="0" smtClean="0">
                <a:solidFill>
                  <a:schemeClr val="bg1"/>
                </a:solidFill>
                <a:latin typeface="Harlow Solid Italic" pitchFamily="82" charset="0"/>
                <a:hlinkClick r:id="rId3" action="ppaction://hlinksldjump"/>
              </a:rPr>
              <a:t>Ricomincia</a:t>
            </a:r>
            <a:r>
              <a:rPr lang="it-IT" sz="4400" b="1" i="1" u="sng" dirty="0" smtClean="0">
                <a:solidFill>
                  <a:schemeClr val="bg1"/>
                </a:solidFill>
                <a:latin typeface="Harlow Solid Italic" pitchFamily="82" charset="0"/>
                <a:hlinkClick r:id="rId3" action="ppaction://hlinksldjump"/>
              </a:rPr>
              <a:t> il gioco</a:t>
            </a:r>
            <a:endParaRPr lang="it-IT" sz="4400" b="1" i="1" u="sng" dirty="0">
              <a:solidFill>
                <a:schemeClr val="bg1"/>
              </a:solidFill>
              <a:latin typeface="Harlow Solid Italic" pitchFamily="82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Harlow Solid Italic" pitchFamily="82" charset="0"/>
              </a:rPr>
              <a:t>    Hai 15 secondi per rispondere:</a:t>
            </a:r>
            <a:br>
              <a:rPr lang="it-IT" dirty="0" smtClean="0">
                <a:latin typeface="Harlow Solid Italic" pitchFamily="82" charset="0"/>
              </a:rPr>
            </a:br>
            <a:r>
              <a:rPr lang="it-IT" dirty="0" smtClean="0">
                <a:latin typeface="Harlow Solid Italic" pitchFamily="82" charset="0"/>
              </a:rPr>
              <a:t>    </a:t>
            </a:r>
            <a:r>
              <a:rPr lang="it-IT" sz="4000" dirty="0" smtClean="0">
                <a:latin typeface="Harlow Solid Italic" pitchFamily="82" charset="0"/>
              </a:rPr>
              <a:t>Qual’e la figura rappresentata?</a:t>
            </a:r>
            <a:endParaRPr lang="it-IT" sz="4000" dirty="0">
              <a:latin typeface="Harlow Solid Italic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Mano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Gamba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Gomito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Braccia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Viso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Ginocchio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Spalla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Schiena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6" action="ppaction://hlinksldjump">
                  <a:snd r:embed="rId7" name="applause.wav"/>
                </a:hlinkClick>
              </a:rPr>
              <a:t>Piedi</a:t>
            </a:r>
            <a:endParaRPr lang="it-IT" dirty="0">
              <a:latin typeface="Ravie" pitchFamily="82" charset="0"/>
            </a:endParaRPr>
          </a:p>
        </p:txBody>
      </p:sp>
      <p:pic>
        <p:nvPicPr>
          <p:cNvPr id="1028" name="Picture 4" descr="C:\Documents and Settings\raffaele davino\Desktop\powerpoint\corpo umano\orologi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260648"/>
            <a:ext cx="1296144" cy="1347408"/>
          </a:xfrm>
          <a:prstGeom prst="rect">
            <a:avLst/>
          </a:prstGeom>
          <a:noFill/>
        </p:spPr>
      </p:pic>
      <p:pic>
        <p:nvPicPr>
          <p:cNvPr id="9" name="Segnaposto contenuto 8" descr="disegno_piede.jpg"/>
          <p:cNvPicPr>
            <a:picLocks noGrp="1" noChangeAspect="1"/>
          </p:cNvPicPr>
          <p:nvPr>
            <p:ph sz="half" idx="2"/>
          </p:nvPr>
        </p:nvPicPr>
        <p:blipFill>
          <a:blip r:embed="rId9" cstate="print"/>
          <a:stretch>
            <a:fillRect/>
          </a:stretch>
        </p:blipFill>
        <p:spPr>
          <a:xfrm>
            <a:off x="4860032" y="2492896"/>
            <a:ext cx="3492916" cy="2684512"/>
          </a:xfrm>
        </p:spPr>
      </p:pic>
      <p:sp>
        <p:nvSpPr>
          <p:cNvPr id="6" name="CasellaDiTesto 5"/>
          <p:cNvSpPr txBox="1"/>
          <p:nvPr/>
        </p:nvSpPr>
        <p:spPr>
          <a:xfrm>
            <a:off x="6047656" y="6396335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Hai totalizzato 2 punti</a:t>
            </a:r>
            <a:endParaRPr lang="it-IT" sz="2400" b="1" dirty="0">
              <a:solidFill>
                <a:srgbClr val="FF0000"/>
              </a:solidFill>
            </a:endParaRPr>
          </a:p>
        </p:txBody>
      </p:sp>
      <p:pic>
        <p:nvPicPr>
          <p:cNvPr id="7" name="Orologio (1)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0" cstate="print"/>
          <a:stretch>
            <a:fillRect/>
          </a:stretch>
        </p:blipFill>
        <p:spPr>
          <a:xfrm>
            <a:off x="1475656" y="105273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15000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1971651"/>
          </a:xfrm>
        </p:spPr>
        <p:txBody>
          <a:bodyPr>
            <a:normAutofit/>
          </a:bodyPr>
          <a:lstStyle/>
          <a:p>
            <a:r>
              <a:rPr lang="it-IT" sz="6600" dirty="0" smtClean="0">
                <a:solidFill>
                  <a:srgbClr val="00B0F0"/>
                </a:solidFill>
                <a:latin typeface="Gill Sans MT" pitchFamily="34" charset="0"/>
              </a:rPr>
              <a:t>Tempo scaduto:</a:t>
            </a:r>
            <a:endParaRPr lang="it-IT" sz="6600" dirty="0">
              <a:solidFill>
                <a:srgbClr val="00B0F0"/>
              </a:solidFill>
              <a:latin typeface="Gill Sans MT" pitchFamily="34" charset="0"/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752600"/>
          </a:xfrm>
        </p:spPr>
        <p:txBody>
          <a:bodyPr>
            <a:normAutofit/>
          </a:bodyPr>
          <a:lstStyle/>
          <a:p>
            <a:r>
              <a:rPr lang="it-IT" sz="3600" b="1" i="1" u="sng" dirty="0" smtClean="0">
                <a:solidFill>
                  <a:schemeClr val="bg1"/>
                </a:solidFill>
                <a:latin typeface="Harlow Solid Italic" pitchFamily="82" charset="0"/>
                <a:hlinkClick r:id="rId3" action="ppaction://hlinksldjump"/>
              </a:rPr>
              <a:t>Ricomincia</a:t>
            </a:r>
            <a:r>
              <a:rPr lang="it-IT" sz="4400" b="1" i="1" u="sng" dirty="0" smtClean="0">
                <a:solidFill>
                  <a:schemeClr val="bg1"/>
                </a:solidFill>
                <a:latin typeface="Harlow Solid Italic" pitchFamily="82" charset="0"/>
                <a:hlinkClick r:id="rId3" action="ppaction://hlinksldjump"/>
              </a:rPr>
              <a:t> il gioco</a:t>
            </a:r>
            <a:endParaRPr lang="it-IT" sz="4400" b="1" i="1" u="sng" dirty="0">
              <a:solidFill>
                <a:schemeClr val="bg1"/>
              </a:solidFill>
              <a:latin typeface="Harlow Solid Italic" pitchFamily="82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Harlow Solid Italic" pitchFamily="82" charset="0"/>
              </a:rPr>
              <a:t>    Hai 15 secondi per rispondere:</a:t>
            </a:r>
            <a:br>
              <a:rPr lang="it-IT" dirty="0" smtClean="0">
                <a:latin typeface="Harlow Solid Italic" pitchFamily="82" charset="0"/>
              </a:rPr>
            </a:br>
            <a:r>
              <a:rPr lang="it-IT" dirty="0" smtClean="0">
                <a:latin typeface="Harlow Solid Italic" pitchFamily="82" charset="0"/>
              </a:rPr>
              <a:t>    </a:t>
            </a:r>
            <a:r>
              <a:rPr lang="it-IT" sz="4000" dirty="0" smtClean="0">
                <a:latin typeface="Harlow Solid Italic" pitchFamily="82" charset="0"/>
              </a:rPr>
              <a:t>Qual’e la figura rappresentata?</a:t>
            </a:r>
            <a:endParaRPr lang="it-IT" sz="4000" dirty="0">
              <a:latin typeface="Harlow Solid Italic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Mano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Gamba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Gomito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Braccia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Viso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6" action="ppaction://hlinksldjump">
                  <a:snd r:embed="rId7" name="applause.wav"/>
                </a:hlinkClick>
              </a:rPr>
              <a:t>Ginocchio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Spalla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Schiena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Piedi</a:t>
            </a:r>
            <a:endParaRPr lang="it-IT" dirty="0">
              <a:latin typeface="Ravie" pitchFamily="82" charset="0"/>
            </a:endParaRPr>
          </a:p>
        </p:txBody>
      </p:sp>
      <p:pic>
        <p:nvPicPr>
          <p:cNvPr id="1028" name="Picture 4" descr="C:\Documents and Settings\raffaele davino\Desktop\powerpoint\corpo umano\orologi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260648"/>
            <a:ext cx="1296144" cy="1347408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6047656" y="6396335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Hai totalizzato 3 punti</a:t>
            </a:r>
            <a:endParaRPr lang="it-IT" sz="2400" b="1" dirty="0">
              <a:solidFill>
                <a:srgbClr val="FF0000"/>
              </a:solidFill>
            </a:endParaRPr>
          </a:p>
        </p:txBody>
      </p:sp>
      <p:pic>
        <p:nvPicPr>
          <p:cNvPr id="7" name="Orologio (1)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1475656" y="1052736"/>
            <a:ext cx="304800" cy="304800"/>
          </a:xfrm>
          <a:prstGeom prst="rect">
            <a:avLst/>
          </a:prstGeom>
        </p:spPr>
      </p:pic>
      <p:pic>
        <p:nvPicPr>
          <p:cNvPr id="10" name="Segnaposto contenuto 9" descr="ginocchio.jpg"/>
          <p:cNvPicPr>
            <a:picLocks noGrp="1" noChangeAspect="1"/>
          </p:cNvPicPr>
          <p:nvPr>
            <p:ph sz="half" idx="2"/>
          </p:nvPr>
        </p:nvPicPr>
        <p:blipFill>
          <a:blip r:embed="rId10" cstate="print"/>
          <a:stretch>
            <a:fillRect/>
          </a:stretch>
        </p:blipFill>
        <p:spPr>
          <a:xfrm>
            <a:off x="4644009" y="1916832"/>
            <a:ext cx="3969840" cy="3969840"/>
          </a:xfrm>
        </p:spPr>
      </p:pic>
    </p:spTree>
  </p:cSld>
  <p:clrMapOvr>
    <a:masterClrMapping/>
  </p:clrMapOvr>
  <p:transition spd="med" advClick="0" advTm="15000"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1971651"/>
          </a:xfrm>
        </p:spPr>
        <p:txBody>
          <a:bodyPr>
            <a:normAutofit/>
          </a:bodyPr>
          <a:lstStyle/>
          <a:p>
            <a:r>
              <a:rPr lang="it-IT" sz="6600" dirty="0" smtClean="0">
                <a:solidFill>
                  <a:srgbClr val="00B0F0"/>
                </a:solidFill>
                <a:latin typeface="Gill Sans MT" pitchFamily="34" charset="0"/>
              </a:rPr>
              <a:t>Tempo scaduto:</a:t>
            </a:r>
            <a:endParaRPr lang="it-IT" sz="6600" dirty="0">
              <a:solidFill>
                <a:srgbClr val="00B0F0"/>
              </a:solidFill>
              <a:latin typeface="Gill Sans MT" pitchFamily="34" charset="0"/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752600"/>
          </a:xfrm>
        </p:spPr>
        <p:txBody>
          <a:bodyPr>
            <a:normAutofit/>
          </a:bodyPr>
          <a:lstStyle/>
          <a:p>
            <a:r>
              <a:rPr lang="it-IT" sz="3600" b="1" i="1" u="sng" dirty="0" smtClean="0">
                <a:solidFill>
                  <a:schemeClr val="bg1"/>
                </a:solidFill>
                <a:latin typeface="Harlow Solid Italic" pitchFamily="82" charset="0"/>
                <a:hlinkClick r:id="rId3" action="ppaction://hlinksldjump"/>
              </a:rPr>
              <a:t>Ricomincia</a:t>
            </a:r>
            <a:r>
              <a:rPr lang="it-IT" sz="4400" b="1" i="1" u="sng" dirty="0" smtClean="0">
                <a:solidFill>
                  <a:schemeClr val="bg1"/>
                </a:solidFill>
                <a:latin typeface="Harlow Solid Italic" pitchFamily="82" charset="0"/>
                <a:hlinkClick r:id="rId3" action="ppaction://hlinksldjump"/>
              </a:rPr>
              <a:t> il gioco</a:t>
            </a:r>
            <a:endParaRPr lang="it-IT" sz="4400" b="1" i="1" u="sng" dirty="0">
              <a:solidFill>
                <a:schemeClr val="bg1"/>
              </a:solidFill>
              <a:latin typeface="Harlow Solid Italic" pitchFamily="82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Harlow Solid Italic" pitchFamily="82" charset="0"/>
              </a:rPr>
              <a:t>    Hai 15 secondi per rispondere:</a:t>
            </a:r>
            <a:br>
              <a:rPr lang="it-IT" dirty="0" smtClean="0">
                <a:latin typeface="Harlow Solid Italic" pitchFamily="82" charset="0"/>
              </a:rPr>
            </a:br>
            <a:r>
              <a:rPr lang="it-IT" dirty="0" smtClean="0">
                <a:latin typeface="Harlow Solid Italic" pitchFamily="82" charset="0"/>
              </a:rPr>
              <a:t>    </a:t>
            </a:r>
            <a:r>
              <a:rPr lang="it-IT" sz="4000" dirty="0" smtClean="0">
                <a:latin typeface="Harlow Solid Italic" pitchFamily="82" charset="0"/>
              </a:rPr>
              <a:t>Qual’e la figura rappresentata?</a:t>
            </a:r>
            <a:endParaRPr lang="it-IT" sz="4000" dirty="0">
              <a:latin typeface="Harlow Solid Italic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Mano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6" action="ppaction://hlinksldjump">
                  <a:snd r:embed="rId7" name="applause.wav"/>
                </a:hlinkClick>
              </a:rPr>
              <a:t>Gamba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Gomito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Braccia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Viso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Ginocchio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Spalla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Schiena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Piedi</a:t>
            </a:r>
            <a:endParaRPr lang="it-IT" dirty="0">
              <a:latin typeface="Ravie" pitchFamily="82" charset="0"/>
            </a:endParaRPr>
          </a:p>
        </p:txBody>
      </p:sp>
      <p:pic>
        <p:nvPicPr>
          <p:cNvPr id="1028" name="Picture 4" descr="C:\Documents and Settings\raffaele davino\Desktop\powerpoint\corpo umano\orologi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260648"/>
            <a:ext cx="1296144" cy="1347408"/>
          </a:xfrm>
          <a:prstGeom prst="rect">
            <a:avLst/>
          </a:prstGeom>
          <a:noFill/>
        </p:spPr>
      </p:pic>
      <p:pic>
        <p:nvPicPr>
          <p:cNvPr id="9" name="Segnaposto contenuto 8" descr="gamba.gif"/>
          <p:cNvPicPr>
            <a:picLocks noGrp="1" noChangeAspect="1"/>
          </p:cNvPicPr>
          <p:nvPr>
            <p:ph sz="half" idx="2"/>
          </p:nvPr>
        </p:nvPicPr>
        <p:blipFill>
          <a:blip r:embed="rId9" cstate="print"/>
          <a:stretch>
            <a:fillRect/>
          </a:stretch>
        </p:blipFill>
        <p:spPr>
          <a:xfrm>
            <a:off x="5667375" y="1810544"/>
            <a:ext cx="2000250" cy="4105275"/>
          </a:xfrm>
        </p:spPr>
      </p:pic>
      <p:sp>
        <p:nvSpPr>
          <p:cNvPr id="6" name="CasellaDiTesto 5"/>
          <p:cNvSpPr txBox="1"/>
          <p:nvPr/>
        </p:nvSpPr>
        <p:spPr>
          <a:xfrm>
            <a:off x="6047656" y="6396335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Hai totalizzato 4 punti</a:t>
            </a:r>
            <a:endParaRPr lang="it-IT" sz="2400" b="1" dirty="0">
              <a:solidFill>
                <a:srgbClr val="FF0000"/>
              </a:solidFill>
            </a:endParaRPr>
          </a:p>
        </p:txBody>
      </p:sp>
      <p:pic>
        <p:nvPicPr>
          <p:cNvPr id="7" name="Orologio (1)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0" cstate="print"/>
          <a:stretch>
            <a:fillRect/>
          </a:stretch>
        </p:blipFill>
        <p:spPr>
          <a:xfrm>
            <a:off x="1475656" y="105273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15000"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1971651"/>
          </a:xfrm>
        </p:spPr>
        <p:txBody>
          <a:bodyPr>
            <a:normAutofit/>
          </a:bodyPr>
          <a:lstStyle/>
          <a:p>
            <a:r>
              <a:rPr lang="it-IT" sz="6600" dirty="0" smtClean="0">
                <a:solidFill>
                  <a:srgbClr val="00B0F0"/>
                </a:solidFill>
                <a:latin typeface="Gill Sans MT" pitchFamily="34" charset="0"/>
              </a:rPr>
              <a:t>Tempo scaduto:</a:t>
            </a:r>
            <a:endParaRPr lang="it-IT" sz="6600" dirty="0">
              <a:solidFill>
                <a:srgbClr val="00B0F0"/>
              </a:solidFill>
              <a:latin typeface="Gill Sans MT" pitchFamily="34" charset="0"/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752600"/>
          </a:xfrm>
        </p:spPr>
        <p:txBody>
          <a:bodyPr>
            <a:normAutofit/>
          </a:bodyPr>
          <a:lstStyle/>
          <a:p>
            <a:r>
              <a:rPr lang="it-IT" sz="3600" b="1" i="1" u="sng" dirty="0" smtClean="0">
                <a:solidFill>
                  <a:schemeClr val="bg1"/>
                </a:solidFill>
                <a:latin typeface="Harlow Solid Italic" pitchFamily="82" charset="0"/>
                <a:hlinkClick r:id="rId3" action="ppaction://hlinksldjump"/>
              </a:rPr>
              <a:t>Ricomincia</a:t>
            </a:r>
            <a:r>
              <a:rPr lang="it-IT" sz="4400" b="1" i="1" u="sng" dirty="0" smtClean="0">
                <a:solidFill>
                  <a:schemeClr val="bg1"/>
                </a:solidFill>
                <a:latin typeface="Harlow Solid Italic" pitchFamily="82" charset="0"/>
                <a:hlinkClick r:id="rId3" action="ppaction://hlinksldjump"/>
              </a:rPr>
              <a:t> il gioco</a:t>
            </a:r>
            <a:endParaRPr lang="it-IT" sz="4400" b="1" i="1" u="sng" dirty="0">
              <a:solidFill>
                <a:schemeClr val="bg1"/>
              </a:solidFill>
              <a:latin typeface="Harlow Solid Italic" pitchFamily="82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Harlow Solid Italic" pitchFamily="82" charset="0"/>
              </a:rPr>
              <a:t>    Hai 15 secondi per rispondere:</a:t>
            </a:r>
            <a:br>
              <a:rPr lang="it-IT" dirty="0" smtClean="0">
                <a:latin typeface="Harlow Solid Italic" pitchFamily="82" charset="0"/>
              </a:rPr>
            </a:br>
            <a:r>
              <a:rPr lang="it-IT" dirty="0" smtClean="0">
                <a:latin typeface="Harlow Solid Italic" pitchFamily="82" charset="0"/>
              </a:rPr>
              <a:t>    </a:t>
            </a:r>
            <a:r>
              <a:rPr lang="it-IT" sz="4000" dirty="0" smtClean="0">
                <a:latin typeface="Harlow Solid Italic" pitchFamily="82" charset="0"/>
              </a:rPr>
              <a:t>Qual’e la figura rappresentata?</a:t>
            </a:r>
            <a:endParaRPr lang="it-IT" sz="4000" dirty="0">
              <a:latin typeface="Harlow Solid Italic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Mano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Gamba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Gomito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6" action="ppaction://hlinksldjump">
                  <a:snd r:embed="rId7" name="applause.wav"/>
                </a:hlinkClick>
              </a:rPr>
              <a:t>Braccia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Viso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Ginocchio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Spalla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Schiena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Piedi</a:t>
            </a:r>
            <a:endParaRPr lang="it-IT" dirty="0">
              <a:latin typeface="Ravie" pitchFamily="82" charset="0"/>
            </a:endParaRPr>
          </a:p>
        </p:txBody>
      </p:sp>
      <p:pic>
        <p:nvPicPr>
          <p:cNvPr id="1028" name="Picture 4" descr="C:\Documents and Settings\raffaele davino\Desktop\powerpoint\corpo umano\orologi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260648"/>
            <a:ext cx="1296144" cy="1347408"/>
          </a:xfrm>
          <a:prstGeom prst="rect">
            <a:avLst/>
          </a:prstGeom>
          <a:noFill/>
        </p:spPr>
      </p:pic>
      <p:pic>
        <p:nvPicPr>
          <p:cNvPr id="9" name="Segnaposto contenuto 8" descr="corpoumano.gif"/>
          <p:cNvPicPr>
            <a:picLocks noGrp="1" noChangeAspect="1"/>
          </p:cNvPicPr>
          <p:nvPr>
            <p:ph sz="half" idx="2"/>
          </p:nvPr>
        </p:nvPicPr>
        <p:blipFill>
          <a:blip r:embed="rId9" cstate="print"/>
          <a:stretch>
            <a:fillRect/>
          </a:stretch>
        </p:blipFill>
        <p:spPr>
          <a:xfrm>
            <a:off x="5436096" y="1556793"/>
            <a:ext cx="1571625" cy="3672408"/>
          </a:xfrm>
        </p:spPr>
      </p:pic>
      <p:pic>
        <p:nvPicPr>
          <p:cNvPr id="2050" name="Picture 2" descr="C:\Documents and Settings\raffaele davino\Desktop\powerpoint\corpo umano\braccio.gi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948264" y="1556792"/>
            <a:ext cx="1810018" cy="3672408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6047656" y="6396335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Hai totalizzato 5 punti</a:t>
            </a:r>
            <a:endParaRPr lang="it-IT" sz="2400" b="1" dirty="0">
              <a:solidFill>
                <a:srgbClr val="FF0000"/>
              </a:solidFill>
            </a:endParaRPr>
          </a:p>
        </p:txBody>
      </p:sp>
      <p:pic>
        <p:nvPicPr>
          <p:cNvPr id="8" name="Orologio (1)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1" cstate="print"/>
          <a:stretch>
            <a:fillRect/>
          </a:stretch>
        </p:blipFill>
        <p:spPr>
          <a:xfrm>
            <a:off x="1475656" y="105273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15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1971651"/>
          </a:xfrm>
        </p:spPr>
        <p:txBody>
          <a:bodyPr>
            <a:normAutofit/>
          </a:bodyPr>
          <a:lstStyle/>
          <a:p>
            <a:r>
              <a:rPr lang="it-IT" sz="6600" dirty="0" smtClean="0">
                <a:solidFill>
                  <a:srgbClr val="00B0F0"/>
                </a:solidFill>
                <a:latin typeface="Gill Sans MT" pitchFamily="34" charset="0"/>
              </a:rPr>
              <a:t>Tempo scaduto:</a:t>
            </a:r>
            <a:endParaRPr lang="it-IT" sz="6600" dirty="0">
              <a:solidFill>
                <a:srgbClr val="00B0F0"/>
              </a:solidFill>
              <a:latin typeface="Gill Sans MT" pitchFamily="34" charset="0"/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752600"/>
          </a:xfrm>
        </p:spPr>
        <p:txBody>
          <a:bodyPr>
            <a:normAutofit/>
          </a:bodyPr>
          <a:lstStyle/>
          <a:p>
            <a:r>
              <a:rPr lang="it-IT" sz="3600" b="1" i="1" u="sng" dirty="0" smtClean="0">
                <a:solidFill>
                  <a:schemeClr val="bg1"/>
                </a:solidFill>
                <a:latin typeface="Harlow Solid Italic" pitchFamily="82" charset="0"/>
                <a:hlinkClick r:id="rId3" action="ppaction://hlinksldjump"/>
              </a:rPr>
              <a:t>Ricomincia</a:t>
            </a:r>
            <a:r>
              <a:rPr lang="it-IT" sz="4400" b="1" i="1" u="sng" dirty="0" smtClean="0">
                <a:solidFill>
                  <a:schemeClr val="bg1"/>
                </a:solidFill>
                <a:latin typeface="Harlow Solid Italic" pitchFamily="82" charset="0"/>
                <a:hlinkClick r:id="rId3" action="ppaction://hlinksldjump"/>
              </a:rPr>
              <a:t> il gioco</a:t>
            </a:r>
            <a:endParaRPr lang="it-IT" sz="4400" b="1" i="1" u="sng" dirty="0">
              <a:solidFill>
                <a:schemeClr val="bg1"/>
              </a:solidFill>
              <a:latin typeface="Harlow Solid Italic" pitchFamily="82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Harlow Solid Italic" pitchFamily="82" charset="0"/>
              </a:rPr>
              <a:t>    Hai 15 secondi per rispondere:</a:t>
            </a:r>
            <a:br>
              <a:rPr lang="it-IT" dirty="0" smtClean="0">
                <a:latin typeface="Harlow Solid Italic" pitchFamily="82" charset="0"/>
              </a:rPr>
            </a:br>
            <a:r>
              <a:rPr lang="it-IT" dirty="0" smtClean="0">
                <a:latin typeface="Harlow Solid Italic" pitchFamily="82" charset="0"/>
              </a:rPr>
              <a:t>    </a:t>
            </a:r>
            <a:r>
              <a:rPr lang="it-IT" sz="4000" dirty="0" smtClean="0">
                <a:latin typeface="Harlow Solid Italic" pitchFamily="82" charset="0"/>
              </a:rPr>
              <a:t>Qual’e la figura rappresentata?</a:t>
            </a:r>
            <a:endParaRPr lang="it-IT" sz="4000" dirty="0">
              <a:latin typeface="Harlow Solid Italic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7544" y="16288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Mano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Gamba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Gomito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Braccia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Viso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Ginocchio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6" action="ppaction://hlinksldjump">
                  <a:snd r:embed="rId7" name="applause.wav"/>
                </a:hlinkClick>
              </a:rPr>
              <a:t>Spalla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Schiena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Piedi</a:t>
            </a:r>
            <a:endParaRPr lang="it-IT" dirty="0">
              <a:latin typeface="Ravie" pitchFamily="82" charset="0"/>
            </a:endParaRPr>
          </a:p>
        </p:txBody>
      </p:sp>
      <p:pic>
        <p:nvPicPr>
          <p:cNvPr id="1028" name="Picture 4" descr="C:\Documents and Settings\raffaele davino\Desktop\powerpoint\corpo umano\orologi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260648"/>
            <a:ext cx="1296144" cy="1347408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6047656" y="6396335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Hai totalizzato 6 punti</a:t>
            </a:r>
            <a:endParaRPr lang="it-IT" sz="2400" b="1" dirty="0">
              <a:solidFill>
                <a:srgbClr val="FF0000"/>
              </a:solidFill>
            </a:endParaRPr>
          </a:p>
        </p:txBody>
      </p:sp>
      <p:pic>
        <p:nvPicPr>
          <p:cNvPr id="8" name="Orologio (1)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1475656" y="1052736"/>
            <a:ext cx="304800" cy="304800"/>
          </a:xfrm>
          <a:prstGeom prst="rect">
            <a:avLst/>
          </a:prstGeom>
        </p:spPr>
      </p:pic>
      <p:pic>
        <p:nvPicPr>
          <p:cNvPr id="10" name="Segnaposto contenuto 9" descr="Gran%20pettorale%201%20bis.jpg"/>
          <p:cNvPicPr>
            <a:picLocks noGrp="1" noChangeAspect="1"/>
          </p:cNvPicPr>
          <p:nvPr>
            <p:ph sz="half" idx="2"/>
          </p:nvPr>
        </p:nvPicPr>
        <p:blipFill>
          <a:blip r:embed="rId10" cstate="print"/>
          <a:stretch>
            <a:fillRect/>
          </a:stretch>
        </p:blipFill>
        <p:spPr>
          <a:xfrm>
            <a:off x="5148064" y="1700808"/>
            <a:ext cx="3456384" cy="4464496"/>
          </a:xfrm>
        </p:spPr>
      </p:pic>
    </p:spTree>
  </p:cSld>
  <p:clrMapOvr>
    <a:masterClrMapping/>
  </p:clrMapOvr>
  <p:transition spd="med" advClick="0" advTm="15000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>
                <a:alpha val="0"/>
              </a:srgbClr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FF00"/>
                </a:solidFill>
                <a:latin typeface="Harlow Solid Italic" pitchFamily="82" charset="0"/>
              </a:rPr>
              <a:t>Le parti del corpo umano:</a:t>
            </a:r>
            <a:endParaRPr lang="it-IT" b="1" dirty="0">
              <a:solidFill>
                <a:srgbClr val="FFFF00"/>
              </a:solidFill>
              <a:latin typeface="Harlow Solid Italic" pitchFamily="82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23528" y="1124744"/>
            <a:ext cx="4464496" cy="57332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t-IT" dirty="0" smtClean="0"/>
              <a:t>     </a:t>
            </a:r>
            <a:r>
              <a:rPr lang="it-IT" dirty="0" smtClean="0">
                <a:solidFill>
                  <a:schemeClr val="bg1"/>
                </a:solidFill>
              </a:rPr>
              <a:t>Il corpo umano è composto da 3 parti: CAPO- TRONCO-ARTI.</a:t>
            </a:r>
          </a:p>
          <a:p>
            <a:pPr>
              <a:buNone/>
            </a:pPr>
            <a:r>
              <a:rPr lang="it-IT" b="1" dirty="0" smtClean="0">
                <a:solidFill>
                  <a:srgbClr val="FFFF00"/>
                </a:solidFill>
              </a:rPr>
              <a:t>     </a:t>
            </a:r>
            <a:r>
              <a:rPr lang="it-IT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capo </a:t>
            </a:r>
            <a:r>
              <a:rPr lang="it-IT" dirty="0" smtClean="0">
                <a:solidFill>
                  <a:schemeClr val="bg1"/>
                </a:solidFill>
              </a:rPr>
              <a:t>è costituito dalla parte alta,e va dalla cima dei capelli al collo.</a:t>
            </a:r>
          </a:p>
          <a:p>
            <a:pPr>
              <a:buNone/>
            </a:pPr>
            <a:r>
              <a:rPr lang="it-IT" dirty="0" smtClean="0">
                <a:solidFill>
                  <a:srgbClr val="FFFF00"/>
                </a:solidFill>
              </a:rPr>
              <a:t>     </a:t>
            </a:r>
            <a:r>
              <a:rPr lang="it-IT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tronco </a:t>
            </a:r>
            <a:r>
              <a:rPr lang="it-IT" b="1" i="1" u="sng" dirty="0" smtClean="0">
                <a:solidFill>
                  <a:srgbClr val="FFFF00"/>
                </a:solidFill>
              </a:rPr>
              <a:t>o torace </a:t>
            </a:r>
            <a:r>
              <a:rPr lang="it-IT" dirty="0" smtClean="0">
                <a:solidFill>
                  <a:schemeClr val="bg1"/>
                </a:solidFill>
              </a:rPr>
              <a:t>è formato dalla parte centrale,inizia dal collo e termina all’inguine.</a:t>
            </a:r>
          </a:p>
          <a:p>
            <a:pPr>
              <a:buNone/>
            </a:pPr>
            <a:r>
              <a:rPr lang="it-IT" dirty="0" smtClean="0">
                <a:solidFill>
                  <a:schemeClr val="bg1"/>
                </a:solidFill>
              </a:rPr>
              <a:t>     </a:t>
            </a:r>
            <a:r>
              <a:rPr lang="it-IT" b="1" i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Gli arti </a:t>
            </a:r>
            <a:r>
              <a:rPr lang="it-IT" dirty="0" smtClean="0">
                <a:solidFill>
                  <a:schemeClr val="bg1"/>
                </a:solidFill>
              </a:rPr>
              <a:t>sono le estremità, cioè le braccia e le gambe.</a:t>
            </a:r>
            <a:endParaRPr lang="it-IT" dirty="0">
              <a:solidFill>
                <a:schemeClr val="bg1"/>
              </a:solidFill>
            </a:endParaRPr>
          </a:p>
        </p:txBody>
      </p:sp>
      <p:pic>
        <p:nvPicPr>
          <p:cNvPr id="7" name="Segnaposto contenuto 6" descr="corpo-umano-inforeik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92080" y="1196752"/>
            <a:ext cx="3246191" cy="5385566"/>
          </a:xfrm>
        </p:spPr>
      </p:pic>
    </p:spTree>
  </p:cSld>
  <p:clrMapOvr>
    <a:masterClrMapping/>
  </p:clrMapOvr>
  <p:transition spd="med" advClick="0" advTm="20000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1971651"/>
          </a:xfrm>
        </p:spPr>
        <p:txBody>
          <a:bodyPr>
            <a:normAutofit/>
          </a:bodyPr>
          <a:lstStyle/>
          <a:p>
            <a:r>
              <a:rPr lang="it-IT" sz="6600" dirty="0" smtClean="0">
                <a:solidFill>
                  <a:srgbClr val="00B0F0"/>
                </a:solidFill>
                <a:latin typeface="Gill Sans MT" pitchFamily="34" charset="0"/>
              </a:rPr>
              <a:t>Tempo scaduto:</a:t>
            </a:r>
            <a:endParaRPr lang="it-IT" sz="6600" dirty="0">
              <a:solidFill>
                <a:srgbClr val="00B0F0"/>
              </a:solidFill>
              <a:latin typeface="Gill Sans MT" pitchFamily="34" charset="0"/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752600"/>
          </a:xfrm>
        </p:spPr>
        <p:txBody>
          <a:bodyPr>
            <a:normAutofit/>
          </a:bodyPr>
          <a:lstStyle/>
          <a:p>
            <a:r>
              <a:rPr lang="it-IT" sz="3600" b="1" i="1" u="sng" dirty="0" smtClean="0">
                <a:solidFill>
                  <a:schemeClr val="bg1"/>
                </a:solidFill>
                <a:latin typeface="Harlow Solid Italic" pitchFamily="82" charset="0"/>
                <a:hlinkClick r:id="rId3" action="ppaction://hlinksldjump"/>
              </a:rPr>
              <a:t>Ricomincia</a:t>
            </a:r>
            <a:r>
              <a:rPr lang="it-IT" sz="4400" b="1" i="1" u="sng" dirty="0" smtClean="0">
                <a:solidFill>
                  <a:schemeClr val="bg1"/>
                </a:solidFill>
                <a:latin typeface="Harlow Solid Italic" pitchFamily="82" charset="0"/>
                <a:hlinkClick r:id="rId3" action="ppaction://hlinksldjump"/>
              </a:rPr>
              <a:t> il gioco</a:t>
            </a:r>
            <a:endParaRPr lang="it-IT" sz="4400" b="1" i="1" u="sng" dirty="0">
              <a:solidFill>
                <a:schemeClr val="bg1"/>
              </a:solidFill>
              <a:latin typeface="Harlow Solid Italic" pitchFamily="82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Harlow Solid Italic" pitchFamily="82" charset="0"/>
              </a:rPr>
              <a:t>    Hai 15 secondi per rispondere:</a:t>
            </a:r>
            <a:br>
              <a:rPr lang="it-IT" dirty="0" smtClean="0">
                <a:latin typeface="Harlow Solid Italic" pitchFamily="82" charset="0"/>
              </a:rPr>
            </a:br>
            <a:r>
              <a:rPr lang="it-IT" dirty="0" smtClean="0">
                <a:latin typeface="Harlow Solid Italic" pitchFamily="82" charset="0"/>
              </a:rPr>
              <a:t>    </a:t>
            </a:r>
            <a:r>
              <a:rPr lang="it-IT" sz="4000" dirty="0" smtClean="0">
                <a:latin typeface="Harlow Solid Italic" pitchFamily="82" charset="0"/>
              </a:rPr>
              <a:t>Qual’e la figura rappresentata?</a:t>
            </a:r>
            <a:endParaRPr lang="it-IT" sz="4000" dirty="0">
              <a:latin typeface="Harlow Solid Italic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Mano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Gamba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6" action="ppaction://hlinksldjump">
                  <a:snd r:embed="rId7" name="applause.wav"/>
                </a:hlinkClick>
              </a:rPr>
              <a:t>Gomito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Braccia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Viso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Ginocchio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Spalla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Schiena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Piedi</a:t>
            </a:r>
            <a:endParaRPr lang="it-IT" dirty="0">
              <a:latin typeface="Ravie" pitchFamily="82" charset="0"/>
            </a:endParaRPr>
          </a:p>
        </p:txBody>
      </p:sp>
      <p:pic>
        <p:nvPicPr>
          <p:cNvPr id="1028" name="Picture 4" descr="C:\Documents and Settings\raffaele davino\Desktop\powerpoint\corpo umano\orologi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260648"/>
            <a:ext cx="1296144" cy="1347408"/>
          </a:xfrm>
          <a:prstGeom prst="rect">
            <a:avLst/>
          </a:prstGeom>
          <a:noFill/>
        </p:spPr>
      </p:pic>
      <p:pic>
        <p:nvPicPr>
          <p:cNvPr id="7" name="Segnaposto contenuto 6" descr="2010-04-06_002756.jpg"/>
          <p:cNvPicPr>
            <a:picLocks noGrp="1" noChangeAspect="1"/>
          </p:cNvPicPr>
          <p:nvPr>
            <p:ph sz="half" idx="2"/>
          </p:nvPr>
        </p:nvPicPr>
        <p:blipFill>
          <a:blip r:embed="rId9" cstate="print"/>
          <a:stretch>
            <a:fillRect/>
          </a:stretch>
        </p:blipFill>
        <p:spPr>
          <a:xfrm>
            <a:off x="4667250" y="2204865"/>
            <a:ext cx="3893260" cy="3182316"/>
          </a:xfrm>
        </p:spPr>
      </p:pic>
      <p:sp>
        <p:nvSpPr>
          <p:cNvPr id="6" name="CasellaDiTesto 5"/>
          <p:cNvSpPr txBox="1"/>
          <p:nvPr/>
        </p:nvSpPr>
        <p:spPr>
          <a:xfrm>
            <a:off x="6047656" y="6396335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Hai totalizzato 7 punti</a:t>
            </a:r>
            <a:endParaRPr lang="it-IT" sz="2400" b="1" dirty="0">
              <a:solidFill>
                <a:srgbClr val="FF0000"/>
              </a:solidFill>
            </a:endParaRPr>
          </a:p>
        </p:txBody>
      </p:sp>
      <p:pic>
        <p:nvPicPr>
          <p:cNvPr id="8" name="Orologio (1)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0" cstate="print"/>
          <a:stretch>
            <a:fillRect/>
          </a:stretch>
        </p:blipFill>
        <p:spPr>
          <a:xfrm>
            <a:off x="1475656" y="105273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15000"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1971651"/>
          </a:xfrm>
        </p:spPr>
        <p:txBody>
          <a:bodyPr>
            <a:normAutofit/>
          </a:bodyPr>
          <a:lstStyle/>
          <a:p>
            <a:r>
              <a:rPr lang="it-IT" sz="6600" dirty="0" smtClean="0">
                <a:solidFill>
                  <a:srgbClr val="00B0F0"/>
                </a:solidFill>
                <a:latin typeface="Gill Sans MT" pitchFamily="34" charset="0"/>
              </a:rPr>
              <a:t>Tempo scaduto:</a:t>
            </a:r>
            <a:endParaRPr lang="it-IT" sz="6600" dirty="0">
              <a:solidFill>
                <a:srgbClr val="00B0F0"/>
              </a:solidFill>
              <a:latin typeface="Gill Sans MT" pitchFamily="34" charset="0"/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752600"/>
          </a:xfrm>
        </p:spPr>
        <p:txBody>
          <a:bodyPr>
            <a:normAutofit/>
          </a:bodyPr>
          <a:lstStyle/>
          <a:p>
            <a:r>
              <a:rPr lang="it-IT" sz="3600" b="1" i="1" u="sng" dirty="0" smtClean="0">
                <a:solidFill>
                  <a:schemeClr val="bg1"/>
                </a:solidFill>
                <a:latin typeface="Harlow Solid Italic" pitchFamily="82" charset="0"/>
                <a:hlinkClick r:id="rId3" action="ppaction://hlinksldjump"/>
              </a:rPr>
              <a:t>Ricomincia</a:t>
            </a:r>
            <a:r>
              <a:rPr lang="it-IT" sz="4400" b="1" i="1" u="sng" dirty="0" smtClean="0">
                <a:solidFill>
                  <a:schemeClr val="bg1"/>
                </a:solidFill>
                <a:latin typeface="Harlow Solid Italic" pitchFamily="82" charset="0"/>
                <a:hlinkClick r:id="rId3" action="ppaction://hlinksldjump"/>
              </a:rPr>
              <a:t> il gioco</a:t>
            </a:r>
            <a:endParaRPr lang="it-IT" sz="4400" b="1" i="1" u="sng" dirty="0">
              <a:solidFill>
                <a:schemeClr val="bg1"/>
              </a:solidFill>
              <a:latin typeface="Harlow Solid Italic" pitchFamily="82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Harlow Solid Italic" pitchFamily="82" charset="0"/>
              </a:rPr>
              <a:t>    Hai 15 secondi per rispondere:</a:t>
            </a:r>
            <a:br>
              <a:rPr lang="it-IT" dirty="0" smtClean="0">
                <a:latin typeface="Harlow Solid Italic" pitchFamily="82" charset="0"/>
              </a:rPr>
            </a:br>
            <a:r>
              <a:rPr lang="it-IT" dirty="0" smtClean="0">
                <a:latin typeface="Harlow Solid Italic" pitchFamily="82" charset="0"/>
              </a:rPr>
              <a:t>    </a:t>
            </a:r>
            <a:r>
              <a:rPr lang="it-IT" sz="4000" dirty="0" smtClean="0">
                <a:latin typeface="Harlow Solid Italic" pitchFamily="82" charset="0"/>
              </a:rPr>
              <a:t>Qual’e la figura rappresentata?</a:t>
            </a:r>
            <a:endParaRPr lang="it-IT" sz="4000" dirty="0">
              <a:latin typeface="Harlow Solid Italic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Mano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Gamba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Gomito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Braccia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Viso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Ginocchio</a:t>
            </a: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Spalla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6" action="ppaction://hlinksldjump">
                  <a:snd r:embed="rId7" name="applause.wav"/>
                </a:hlinkClick>
              </a:rPr>
              <a:t>Schiena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Piedi</a:t>
            </a:r>
            <a:endParaRPr lang="it-IT" dirty="0">
              <a:latin typeface="Ravie" pitchFamily="82" charset="0"/>
            </a:endParaRPr>
          </a:p>
        </p:txBody>
      </p:sp>
      <p:pic>
        <p:nvPicPr>
          <p:cNvPr id="1028" name="Picture 4" descr="C:\Documents and Settings\raffaele davino\Desktop\powerpoint\corpo umano\orologi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260648"/>
            <a:ext cx="1296144" cy="1347408"/>
          </a:xfrm>
          <a:prstGeom prst="rect">
            <a:avLst/>
          </a:prstGeom>
          <a:noFill/>
        </p:spPr>
      </p:pic>
      <p:pic>
        <p:nvPicPr>
          <p:cNvPr id="7" name="Segnaposto contenuto 6" descr="maldischiena.jpg"/>
          <p:cNvPicPr>
            <a:picLocks noGrp="1" noChangeAspect="1"/>
          </p:cNvPicPr>
          <p:nvPr>
            <p:ph sz="half" idx="2"/>
          </p:nvPr>
        </p:nvPicPr>
        <p:blipFill>
          <a:blip r:embed="rId9" cstate="print"/>
          <a:stretch>
            <a:fillRect/>
          </a:stretch>
        </p:blipFill>
        <p:spPr>
          <a:xfrm>
            <a:off x="5004048" y="1810850"/>
            <a:ext cx="3096344" cy="4271905"/>
          </a:xfrm>
        </p:spPr>
      </p:pic>
      <p:sp>
        <p:nvSpPr>
          <p:cNvPr id="6" name="CasellaDiTesto 5"/>
          <p:cNvSpPr txBox="1"/>
          <p:nvPr/>
        </p:nvSpPr>
        <p:spPr>
          <a:xfrm>
            <a:off x="6047656" y="6396335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Hai totalizzato 8 punti</a:t>
            </a:r>
            <a:endParaRPr lang="it-IT" sz="2400" b="1" dirty="0">
              <a:solidFill>
                <a:srgbClr val="FF0000"/>
              </a:solidFill>
            </a:endParaRPr>
          </a:p>
        </p:txBody>
      </p:sp>
      <p:pic>
        <p:nvPicPr>
          <p:cNvPr id="8" name="Orologio (1)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0" cstate="print"/>
          <a:stretch>
            <a:fillRect/>
          </a:stretch>
        </p:blipFill>
        <p:spPr>
          <a:xfrm>
            <a:off x="1475656" y="105273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15000"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1971651"/>
          </a:xfrm>
        </p:spPr>
        <p:txBody>
          <a:bodyPr>
            <a:normAutofit/>
          </a:bodyPr>
          <a:lstStyle/>
          <a:p>
            <a:r>
              <a:rPr lang="it-IT" sz="6600" dirty="0" smtClean="0">
                <a:solidFill>
                  <a:srgbClr val="00B0F0"/>
                </a:solidFill>
                <a:latin typeface="Gill Sans MT" pitchFamily="34" charset="0"/>
              </a:rPr>
              <a:t>Tempo scaduto:</a:t>
            </a:r>
            <a:endParaRPr lang="it-IT" sz="6600" dirty="0">
              <a:solidFill>
                <a:srgbClr val="00B0F0"/>
              </a:solidFill>
              <a:latin typeface="Gill Sans MT" pitchFamily="34" charset="0"/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752600"/>
          </a:xfrm>
        </p:spPr>
        <p:txBody>
          <a:bodyPr>
            <a:normAutofit/>
          </a:bodyPr>
          <a:lstStyle/>
          <a:p>
            <a:r>
              <a:rPr lang="it-IT" sz="3600" b="1" i="1" u="sng" dirty="0" smtClean="0">
                <a:solidFill>
                  <a:schemeClr val="bg1"/>
                </a:solidFill>
                <a:latin typeface="Harlow Solid Italic" pitchFamily="82" charset="0"/>
                <a:hlinkClick r:id="rId3" action="ppaction://hlinksldjump"/>
              </a:rPr>
              <a:t>Ricomincia</a:t>
            </a:r>
            <a:r>
              <a:rPr lang="it-IT" sz="4400" b="1" i="1" u="sng" dirty="0" smtClean="0">
                <a:solidFill>
                  <a:schemeClr val="bg1"/>
                </a:solidFill>
                <a:latin typeface="Harlow Solid Italic" pitchFamily="82" charset="0"/>
                <a:hlinkClick r:id="rId3" action="ppaction://hlinksldjump"/>
              </a:rPr>
              <a:t> il gioco</a:t>
            </a:r>
            <a:endParaRPr lang="it-IT" sz="4400" b="1" i="1" u="sng" dirty="0">
              <a:solidFill>
                <a:schemeClr val="bg1"/>
              </a:solidFill>
              <a:latin typeface="Harlow Solid Italic" pitchFamily="82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5F7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50"/>
                </a:solidFill>
                <a:latin typeface="Harlow Solid Italic" pitchFamily="82" charset="0"/>
              </a:rPr>
              <a:t>Bravo hai </a:t>
            </a:r>
            <a:r>
              <a:rPr lang="it-IT" sz="6000" dirty="0" smtClean="0">
                <a:solidFill>
                  <a:srgbClr val="00B050"/>
                </a:solidFill>
                <a:latin typeface="Harlow Solid Italic" pitchFamily="82" charset="0"/>
              </a:rPr>
              <a:t>terminato</a:t>
            </a:r>
            <a:r>
              <a:rPr lang="it-IT" dirty="0" smtClean="0">
                <a:solidFill>
                  <a:srgbClr val="00B050"/>
                </a:solidFill>
                <a:latin typeface="Harlow Solid Italic" pitchFamily="82" charset="0"/>
              </a:rPr>
              <a:t> il gioco:</a:t>
            </a:r>
            <a:endParaRPr lang="it-IT" dirty="0">
              <a:solidFill>
                <a:srgbClr val="00B050"/>
              </a:solidFill>
              <a:latin typeface="Harlow Solid Italic" pitchFamily="82" charset="0"/>
            </a:endParaRPr>
          </a:p>
        </p:txBody>
      </p:sp>
      <p:sp>
        <p:nvSpPr>
          <p:cNvPr id="5" name="Sottotitolo 4"/>
          <p:cNvSpPr>
            <a:spLocks noGrp="1"/>
          </p:cNvSpPr>
          <p:nvPr>
            <p:ph type="subTitle" idx="1"/>
          </p:nvPr>
        </p:nvSpPr>
        <p:spPr>
          <a:xfrm>
            <a:off x="1331640" y="3501008"/>
            <a:ext cx="6400800" cy="1752600"/>
          </a:xfrm>
        </p:spPr>
        <p:txBody>
          <a:bodyPr>
            <a:normAutofit/>
          </a:bodyPr>
          <a:lstStyle/>
          <a:p>
            <a:r>
              <a:rPr lang="it-IT" sz="4000" dirty="0" smtClean="0">
                <a:solidFill>
                  <a:srgbClr val="00B050"/>
                </a:solidFill>
                <a:latin typeface="Harlow Solid Italic" pitchFamily="82" charset="0"/>
              </a:rPr>
              <a:t>Hai totalizzato 8 punti! </a:t>
            </a:r>
            <a:endParaRPr lang="it-IT" sz="4000" dirty="0">
              <a:solidFill>
                <a:srgbClr val="00B050"/>
              </a:solidFill>
              <a:latin typeface="Harlow Solid Italic" pitchFamily="82" charset="0"/>
            </a:endParaRPr>
          </a:p>
        </p:txBody>
      </p:sp>
    </p:spTree>
  </p:cSld>
  <p:clrMapOvr>
    <a:masterClrMapping/>
  </p:clrMapOvr>
  <p:transition spd="med" advClick="0" advTm="10000">
    <p:newsfla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 descr="corpo_umano_nom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838314"/>
            <a:ext cx="7858180" cy="53524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395536" y="2852936"/>
            <a:ext cx="8229600" cy="1143000"/>
          </a:xfrm>
        </p:spPr>
        <p:txBody>
          <a:bodyPr>
            <a:noAutofit/>
          </a:bodyPr>
          <a:lstStyle/>
          <a:p>
            <a:r>
              <a:rPr lang="it-IT" sz="11500" dirty="0" smtClean="0">
                <a:latin typeface="Harlow Solid Italic" pitchFamily="82" charset="0"/>
              </a:rPr>
              <a:t>Fine gioco!!</a:t>
            </a:r>
            <a:br>
              <a:rPr lang="it-IT" sz="11500" dirty="0" smtClean="0">
                <a:latin typeface="Harlow Solid Italic" pitchFamily="82" charset="0"/>
              </a:rPr>
            </a:br>
            <a:r>
              <a:rPr lang="it-IT" sz="7200" dirty="0" smtClean="0">
                <a:latin typeface="Harlow Solid Italic" pitchFamily="82" charset="0"/>
                <a:hlinkClick r:id="rId3" action="ppaction://hlinksldjump"/>
              </a:rPr>
              <a:t>ricomincia</a:t>
            </a:r>
            <a:endParaRPr lang="it-IT" sz="7200" dirty="0">
              <a:latin typeface="Harlow Solid Italic" pitchFamily="82" charset="0"/>
            </a:endParaRPr>
          </a:p>
        </p:txBody>
      </p:sp>
    </p:spTree>
  </p:cSld>
  <p:clrMapOvr>
    <a:masterClrMapping/>
  </p:clrMapOvr>
  <p:transition spd="med">
    <p:check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>
                <a:alpha val="0"/>
              </a:srgbClr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it-IT" b="1" dirty="0" smtClean="0">
                <a:solidFill>
                  <a:srgbClr val="FFFF00"/>
                </a:solidFill>
                <a:latin typeface="Harlow Solid Italic" pitchFamily="82" charset="0"/>
              </a:rPr>
              <a:t>Il viso:</a:t>
            </a:r>
            <a:endParaRPr lang="it-IT" b="1" dirty="0">
              <a:solidFill>
                <a:srgbClr val="FFFF00"/>
              </a:solidFill>
              <a:latin typeface="Harlow Solid Italic" pitchFamily="82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23528" y="1052736"/>
            <a:ext cx="4038600" cy="58052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b="1" dirty="0" smtClean="0">
                <a:solidFill>
                  <a:schemeClr val="bg1"/>
                </a:solidFill>
              </a:rPr>
              <a:t>Il viso è composto da: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Sopracciglia 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Capelli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Fronte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Ciglia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Occhi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Orecchia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Guancia 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Naso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Narici 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Bocca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Mento</a:t>
            </a:r>
          </a:p>
          <a:p>
            <a:endParaRPr lang="it-IT" dirty="0"/>
          </a:p>
        </p:txBody>
      </p:sp>
      <p:pic>
        <p:nvPicPr>
          <p:cNvPr id="7" name="Segnaposto contenuto 6" descr="viso-3rit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3995936" y="1052736"/>
            <a:ext cx="4730598" cy="5472608"/>
          </a:xfrm>
        </p:spPr>
      </p:pic>
    </p:spTree>
  </p:cSld>
  <p:clrMapOvr>
    <a:masterClrMapping/>
  </p:clrMapOvr>
  <p:transition spd="med" advClick="0" advTm="15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>
                <a:alpha val="0"/>
              </a:srgbClr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FF00"/>
                </a:solidFill>
                <a:latin typeface="Harlow Solid Italic" pitchFamily="82" charset="0"/>
              </a:rPr>
              <a:t>La mano:</a:t>
            </a:r>
            <a:endParaRPr lang="it-IT" b="1" dirty="0">
              <a:solidFill>
                <a:srgbClr val="FFFF00"/>
              </a:solidFill>
              <a:latin typeface="Harlow Solid Italic" pitchFamily="82" charset="0"/>
            </a:endParaRP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251520" y="1484784"/>
            <a:ext cx="403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>
                <a:solidFill>
                  <a:schemeClr val="bg1"/>
                </a:solidFill>
              </a:rPr>
              <a:t>Le parti della mano sono: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Pollice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Indice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Medio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Anulare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Mignolo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Polso </a:t>
            </a:r>
          </a:p>
        </p:txBody>
      </p:sp>
      <p:pic>
        <p:nvPicPr>
          <p:cNvPr id="6" name="Segnaposto contenuto 5" descr="mano_nom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427984" y="1196752"/>
            <a:ext cx="4392488" cy="5328592"/>
          </a:xfrm>
        </p:spPr>
      </p:pic>
    </p:spTree>
  </p:cSld>
  <p:clrMapOvr>
    <a:masterClrMapping/>
  </p:clrMapOvr>
  <p:transition spd="med" advClick="0" advTm="15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>
                <a:alpha val="0"/>
              </a:srgbClr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FFFF00"/>
                </a:solidFill>
                <a:latin typeface="Harlow Solid Italic" pitchFamily="82" charset="0"/>
              </a:rPr>
              <a:t>Il piede:</a:t>
            </a:r>
            <a:endParaRPr lang="it-IT" b="1" dirty="0">
              <a:solidFill>
                <a:srgbClr val="FFFF00"/>
              </a:solidFill>
              <a:latin typeface="Harlow Solid Italic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23528" y="1268760"/>
            <a:ext cx="4172272" cy="52565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>
                <a:solidFill>
                  <a:schemeClr val="bg1"/>
                </a:solidFill>
              </a:rPr>
              <a:t>Le parti del piede sono: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Primo dito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Secondo dito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Terzo dito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Quarto dito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Alluce 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Pianta 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Tallone 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Caviglia</a:t>
            </a:r>
          </a:p>
          <a:p>
            <a:r>
              <a:rPr lang="it-IT" b="1" dirty="0" smtClean="0">
                <a:solidFill>
                  <a:schemeClr val="bg1"/>
                </a:solidFill>
              </a:rPr>
              <a:t>Unghia </a:t>
            </a:r>
          </a:p>
          <a:p>
            <a:pPr>
              <a:buNone/>
            </a:pPr>
            <a:endParaRPr lang="it-IT" dirty="0"/>
          </a:p>
        </p:txBody>
      </p:sp>
      <p:pic>
        <p:nvPicPr>
          <p:cNvPr id="5" name="Segnaposto contenuto 4" descr="piede_nomi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067944" y="1484784"/>
            <a:ext cx="4753019" cy="4968553"/>
          </a:xfrm>
        </p:spPr>
      </p:pic>
    </p:spTree>
  </p:cSld>
  <p:clrMapOvr>
    <a:masterClrMapping/>
  </p:clrMapOvr>
  <p:transition spd="med" advClick="0" advTm="15000"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Harlow Solid Italic" pitchFamily="82" charset="0"/>
              </a:rPr>
              <a:t>Spiegazione gioco:</a:t>
            </a:r>
            <a:br>
              <a:rPr lang="it-IT" dirty="0" smtClean="0">
                <a:latin typeface="Harlow Solid Italic" pitchFamily="82" charset="0"/>
              </a:rPr>
            </a:br>
            <a:endParaRPr lang="it-IT" dirty="0">
              <a:latin typeface="Harlow Solid Italic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23528" y="1340768"/>
            <a:ext cx="8363272" cy="4785395"/>
          </a:xfrm>
          <a:noFill/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Il gioco consiste nel rispondere a delle domande dopo aver letto e studiato </a:t>
            </a:r>
            <a:r>
              <a:rPr lang="it-IT" smtClean="0"/>
              <a:t>le </a:t>
            </a:r>
            <a:r>
              <a:rPr lang="it-IT" smtClean="0"/>
              <a:t>slide </a:t>
            </a:r>
            <a:r>
              <a:rPr lang="it-IT" dirty="0" smtClean="0"/>
              <a:t>precedenti.</a:t>
            </a:r>
          </a:p>
          <a:p>
            <a:pPr>
              <a:buNone/>
            </a:pPr>
            <a:r>
              <a:rPr lang="it-IT" dirty="0" smtClean="0"/>
              <a:t>Hai 15 secondi per rispondere e se rispondi correttamente totalizzerai dei punti e questo ti permetterà di vincere il gioco.</a:t>
            </a:r>
          </a:p>
          <a:p>
            <a:endParaRPr lang="it-IT" dirty="0" smtClean="0"/>
          </a:p>
          <a:p>
            <a:pPr>
              <a:buNone/>
            </a:pPr>
            <a:endParaRPr lang="it-IT" dirty="0" smtClean="0"/>
          </a:p>
          <a:p>
            <a:endParaRPr lang="it-IT" dirty="0" smtClean="0"/>
          </a:p>
          <a:p>
            <a:pPr algn="ctr">
              <a:buNone/>
            </a:pPr>
            <a:r>
              <a:rPr lang="it-IT" sz="4400" dirty="0" smtClean="0">
                <a:latin typeface="Harlow Solid Italic" pitchFamily="82" charset="0"/>
              </a:rPr>
              <a:t>Ora tocca a </a:t>
            </a:r>
            <a:r>
              <a:rPr lang="it-IT" sz="4400" dirty="0" err="1" smtClean="0">
                <a:latin typeface="Harlow Solid Italic" pitchFamily="82" charset="0"/>
              </a:rPr>
              <a:t>voi…</a:t>
            </a:r>
            <a:r>
              <a:rPr lang="it-IT" sz="4400" dirty="0" smtClean="0">
                <a:latin typeface="Harlow Solid Italic" pitchFamily="82" charset="0"/>
              </a:rPr>
              <a:t>.</a:t>
            </a:r>
            <a:endParaRPr lang="it-IT" dirty="0">
              <a:latin typeface="Harlow Solid Italic" pitchFamily="82" charset="0"/>
            </a:endParaRPr>
          </a:p>
        </p:txBody>
      </p:sp>
      <p:sp>
        <p:nvSpPr>
          <p:cNvPr id="4" name="Freccia a destra 3">
            <a:hlinkClick r:id="rId3" action="ppaction://hlinksldjump"/>
          </p:cNvPr>
          <p:cNvSpPr/>
          <p:nvPr/>
        </p:nvSpPr>
        <p:spPr>
          <a:xfrm>
            <a:off x="6588224" y="5517232"/>
            <a:ext cx="936104" cy="360040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ransition spd="med" advClick="0" advTm="15000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Harlow Solid Italic" pitchFamily="82" charset="0"/>
              </a:rPr>
              <a:t>    Hai 15 secondi per rispondere:</a:t>
            </a:r>
            <a:br>
              <a:rPr lang="it-IT" dirty="0" smtClean="0">
                <a:latin typeface="Harlow Solid Italic" pitchFamily="82" charset="0"/>
              </a:rPr>
            </a:br>
            <a:r>
              <a:rPr lang="it-IT" dirty="0" smtClean="0">
                <a:latin typeface="Harlow Solid Italic" pitchFamily="82" charset="0"/>
              </a:rPr>
              <a:t>    </a:t>
            </a:r>
            <a:r>
              <a:rPr lang="it-IT" sz="4000" dirty="0" smtClean="0">
                <a:latin typeface="Harlow Solid Italic" pitchFamily="82" charset="0"/>
              </a:rPr>
              <a:t>Qual’e la figura rappresentata?</a:t>
            </a:r>
            <a:endParaRPr lang="it-IT" sz="4000" dirty="0">
              <a:latin typeface="Harlow Solid Italic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Mano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Gamba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Gomito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Braccia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6" action="ppaction://hlinksldjump">
                  <a:snd r:embed="rId7" name="applause.wav"/>
                </a:hlinkClick>
              </a:rPr>
              <a:t>Viso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Ginocchio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Spalla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Schiena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5" action="ppaction://hlinksldjump"/>
              </a:rPr>
              <a:t>Piedi</a:t>
            </a:r>
            <a:endParaRPr lang="it-IT" dirty="0">
              <a:latin typeface="Ravie" pitchFamily="82" charset="0"/>
            </a:endParaRPr>
          </a:p>
        </p:txBody>
      </p:sp>
      <p:pic>
        <p:nvPicPr>
          <p:cNvPr id="5" name="Segnaposto contenuto 4" descr="viso_giovane_voce.jpg"/>
          <p:cNvPicPr>
            <a:picLocks noGrp="1" noChangeAspect="1"/>
          </p:cNvPicPr>
          <p:nvPr>
            <p:ph sz="half" idx="2"/>
          </p:nvPr>
        </p:nvPicPr>
        <p:blipFill>
          <a:blip r:embed="rId8" cstate="print"/>
          <a:stretch>
            <a:fillRect/>
          </a:stretch>
        </p:blipFill>
        <p:spPr>
          <a:xfrm>
            <a:off x="5000628" y="1888474"/>
            <a:ext cx="3357586" cy="4159676"/>
          </a:xfrm>
        </p:spPr>
      </p:pic>
      <p:pic>
        <p:nvPicPr>
          <p:cNvPr id="1028" name="Picture 4" descr="C:\Documents and Settings\raffaele davino\Desktop\powerpoint\corpo umano\orologio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51520" y="260648"/>
            <a:ext cx="1296144" cy="1347408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6156176" y="6453336"/>
            <a:ext cx="2987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Hai totalizzato 0 punti</a:t>
            </a:r>
            <a:endParaRPr lang="it-IT" sz="2400" b="1" dirty="0">
              <a:solidFill>
                <a:srgbClr val="FF0000"/>
              </a:solidFill>
            </a:endParaRPr>
          </a:p>
        </p:txBody>
      </p:sp>
      <p:pic>
        <p:nvPicPr>
          <p:cNvPr id="8" name="Orologio (1)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0" cstate="print"/>
          <a:stretch>
            <a:fillRect/>
          </a:stretch>
        </p:blipFill>
        <p:spPr>
          <a:xfrm>
            <a:off x="1475656" y="105273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med" advClick="0" advTm="15000">
    <p:pull dir="ld"/>
  </p:transition>
  <p:timing>
    <p:tnLst>
      <p:par>
        <p:cTn id="1" dur="indefinite" restart="never" nodeType="tmRoot">
          <p:childTnLst>
            <p:audio>
              <p:cMediaNode numSld="999">
                <p:cTn id="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0" y="1628800"/>
            <a:ext cx="9144000" cy="1971651"/>
          </a:xfrm>
        </p:spPr>
        <p:txBody>
          <a:bodyPr>
            <a:normAutofit/>
          </a:bodyPr>
          <a:lstStyle/>
          <a:p>
            <a:r>
              <a:rPr lang="it-IT" sz="6600" dirty="0" smtClean="0">
                <a:solidFill>
                  <a:srgbClr val="00B0F0"/>
                </a:solidFill>
                <a:latin typeface="Gill Sans MT" pitchFamily="34" charset="0"/>
              </a:rPr>
              <a:t>Tempo scaduto:</a:t>
            </a:r>
            <a:endParaRPr lang="it-IT" sz="6600" dirty="0">
              <a:solidFill>
                <a:srgbClr val="00B0F0"/>
              </a:solidFill>
              <a:latin typeface="Gill Sans MT" pitchFamily="34" charset="0"/>
            </a:endParaRPr>
          </a:p>
        </p:txBody>
      </p:sp>
      <p:sp>
        <p:nvSpPr>
          <p:cNvPr id="6" name="Sottotitolo 5"/>
          <p:cNvSpPr>
            <a:spLocks noGrp="1"/>
          </p:cNvSpPr>
          <p:nvPr>
            <p:ph type="subTitle" idx="1"/>
          </p:nvPr>
        </p:nvSpPr>
        <p:spPr>
          <a:xfrm>
            <a:off x="1331640" y="3429000"/>
            <a:ext cx="6400800" cy="1752600"/>
          </a:xfrm>
        </p:spPr>
        <p:txBody>
          <a:bodyPr>
            <a:normAutofit/>
          </a:bodyPr>
          <a:lstStyle/>
          <a:p>
            <a:r>
              <a:rPr lang="it-IT" sz="3600" b="1" i="1" u="sng" dirty="0" smtClean="0">
                <a:solidFill>
                  <a:srgbClr val="FFC000"/>
                </a:solidFill>
                <a:latin typeface="Harlow Solid Italic" pitchFamily="82" charset="0"/>
                <a:hlinkClick r:id="rId3" action="ppaction://hlinksldjump"/>
              </a:rPr>
              <a:t>Ricomincia</a:t>
            </a:r>
            <a:r>
              <a:rPr lang="it-IT" sz="4400" b="1" i="1" u="sng" dirty="0" smtClean="0">
                <a:solidFill>
                  <a:schemeClr val="bg2"/>
                </a:solidFill>
                <a:latin typeface="Harlow Solid Italic" pitchFamily="82" charset="0"/>
                <a:hlinkClick r:id="rId3" action="ppaction://hlinksldjump"/>
              </a:rPr>
              <a:t> il gioco</a:t>
            </a:r>
            <a:endParaRPr lang="it-IT" sz="4400" b="1" i="1" u="sng" dirty="0">
              <a:solidFill>
                <a:schemeClr val="bg2"/>
              </a:solidFill>
              <a:latin typeface="Harlow Solid Italic" pitchFamily="82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>
                <a:latin typeface="Harlow Solid Italic" pitchFamily="82" charset="0"/>
              </a:rPr>
              <a:t>    Hai 15 secondi per rispondere:</a:t>
            </a:r>
            <a:br>
              <a:rPr lang="it-IT" dirty="0" smtClean="0">
                <a:latin typeface="Harlow Solid Italic" pitchFamily="82" charset="0"/>
              </a:rPr>
            </a:br>
            <a:r>
              <a:rPr lang="it-IT" dirty="0" smtClean="0">
                <a:latin typeface="Harlow Solid Italic" pitchFamily="82" charset="0"/>
              </a:rPr>
              <a:t>    </a:t>
            </a:r>
            <a:r>
              <a:rPr lang="it-IT" sz="4000" dirty="0" smtClean="0">
                <a:latin typeface="Harlow Solid Italic" pitchFamily="82" charset="0"/>
              </a:rPr>
              <a:t>Qual’e la figura rappresentata?</a:t>
            </a:r>
            <a:endParaRPr lang="it-IT" sz="4000" dirty="0">
              <a:latin typeface="Harlow Solid Italic" pitchFamily="82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>
                <a:latin typeface="Ravie" pitchFamily="82" charset="0"/>
                <a:hlinkClick r:id="rId5" action="ppaction://hlinksldjump">
                  <a:snd r:embed="rId6" name="applause.wav"/>
                </a:hlinkClick>
              </a:rPr>
              <a:t>Mano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7" action="ppaction://hlinksldjump"/>
              </a:rPr>
              <a:t>Gamba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7" action="ppaction://hlinksldjump"/>
              </a:rPr>
              <a:t>Gomito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7" action="ppaction://hlinksldjump"/>
              </a:rPr>
              <a:t>Braccia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7" action="ppaction://hlinksldjump"/>
              </a:rPr>
              <a:t>Viso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7" action="ppaction://hlinksldjump"/>
              </a:rPr>
              <a:t>Ginocchio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7" action="ppaction://hlinksldjump"/>
              </a:rPr>
              <a:t>Spalla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7" action="ppaction://hlinksldjump"/>
              </a:rPr>
              <a:t>Schiena</a:t>
            </a:r>
            <a:endParaRPr lang="it-IT" dirty="0" smtClean="0">
              <a:latin typeface="Ravie" pitchFamily="82" charset="0"/>
            </a:endParaRPr>
          </a:p>
          <a:p>
            <a:r>
              <a:rPr lang="it-IT" dirty="0" smtClean="0">
                <a:latin typeface="Ravie" pitchFamily="82" charset="0"/>
                <a:hlinkClick r:id="rId7" action="ppaction://hlinksldjump"/>
              </a:rPr>
              <a:t>Piedi</a:t>
            </a:r>
            <a:endParaRPr lang="it-IT" dirty="0">
              <a:latin typeface="Ravie" pitchFamily="82" charset="0"/>
            </a:endParaRPr>
          </a:p>
        </p:txBody>
      </p:sp>
      <p:pic>
        <p:nvPicPr>
          <p:cNvPr id="1028" name="Picture 4" descr="C:\Documents and Settings\raffaele davino\Desktop\powerpoint\corpo umano\orologio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1520" y="260648"/>
            <a:ext cx="1296144" cy="1347408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6047656" y="6396335"/>
            <a:ext cx="30963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Hai totalizzato 1 punto</a:t>
            </a:r>
            <a:endParaRPr lang="it-IT" sz="2400" b="1" dirty="0">
              <a:solidFill>
                <a:srgbClr val="FF0000"/>
              </a:solidFill>
            </a:endParaRPr>
          </a:p>
        </p:txBody>
      </p:sp>
      <p:pic>
        <p:nvPicPr>
          <p:cNvPr id="9" name="Orologio (1)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9" cstate="print"/>
          <a:stretch>
            <a:fillRect/>
          </a:stretch>
        </p:blipFill>
        <p:spPr>
          <a:xfrm>
            <a:off x="1475656" y="1052736"/>
            <a:ext cx="304800" cy="304800"/>
          </a:xfrm>
          <a:prstGeom prst="rect">
            <a:avLst/>
          </a:prstGeom>
        </p:spPr>
      </p:pic>
      <p:pic>
        <p:nvPicPr>
          <p:cNvPr id="13" name="Segnaposto contenuto 12" descr="palmo2.jpg"/>
          <p:cNvPicPr>
            <a:picLocks noGrp="1" noChangeAspect="1"/>
          </p:cNvPicPr>
          <p:nvPr>
            <p:ph sz="half" idx="2"/>
          </p:nvPr>
        </p:nvPicPr>
        <p:blipFill>
          <a:blip r:embed="rId10"/>
          <a:stretch>
            <a:fillRect/>
          </a:stretch>
        </p:blipFill>
        <p:spPr>
          <a:xfrm>
            <a:off x="4714876" y="1571611"/>
            <a:ext cx="3927900" cy="4373943"/>
          </a:xfrm>
        </p:spPr>
      </p:pic>
    </p:spTree>
  </p:cSld>
  <p:clrMapOvr>
    <a:masterClrMapping/>
  </p:clrMapOvr>
  <p:transition advClick="0" advTm="15000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449</Words>
  <Application>Microsoft Office PowerPoint</Application>
  <PresentationFormat>Presentazione su schermo (4:3)</PresentationFormat>
  <Paragraphs>191</Paragraphs>
  <Slides>27</Slides>
  <Notes>26</Notes>
  <HiddenSlides>0</HiddenSlides>
  <MMClips>10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27</vt:i4>
      </vt:variant>
    </vt:vector>
  </HeadingPairs>
  <TitlesOfParts>
    <vt:vector size="33" baseType="lpstr">
      <vt:lpstr>Arial</vt:lpstr>
      <vt:lpstr>Calibri</vt:lpstr>
      <vt:lpstr>Gill Sans MT</vt:lpstr>
      <vt:lpstr>Harlow Solid Italic</vt:lpstr>
      <vt:lpstr>Ravie</vt:lpstr>
      <vt:lpstr>Tema di Office</vt:lpstr>
      <vt:lpstr>Conosci le parti del corpo umano?</vt:lpstr>
      <vt:lpstr>Le parti del corpo umano:</vt:lpstr>
      <vt:lpstr>Il viso:</vt:lpstr>
      <vt:lpstr>La mano:</vt:lpstr>
      <vt:lpstr>Il piede:</vt:lpstr>
      <vt:lpstr>Spiegazione gioco: </vt:lpstr>
      <vt:lpstr>    Hai 15 secondi per rispondere:     Qual’e la figura rappresentata?</vt:lpstr>
      <vt:lpstr>Tempo scaduto:</vt:lpstr>
      <vt:lpstr>    Hai 15 secondi per rispondere:     Qual’e la figura rappresentata?</vt:lpstr>
      <vt:lpstr>Tempo scaduto:</vt:lpstr>
      <vt:lpstr>    Hai 15 secondi per rispondere:     Qual’e la figura rappresentata?</vt:lpstr>
      <vt:lpstr>Tempo scaduto:</vt:lpstr>
      <vt:lpstr>    Hai 15 secondi per rispondere:     Qual’e la figura rappresentata?</vt:lpstr>
      <vt:lpstr>Tempo scaduto:</vt:lpstr>
      <vt:lpstr>    Hai 15 secondi per rispondere:     Qual’e la figura rappresentata?</vt:lpstr>
      <vt:lpstr>Tempo scaduto:</vt:lpstr>
      <vt:lpstr>    Hai 15 secondi per rispondere:     Qual’e la figura rappresentata?</vt:lpstr>
      <vt:lpstr>Tempo scaduto:</vt:lpstr>
      <vt:lpstr>    Hai 15 secondi per rispondere:     Qual’e la figura rappresentata?</vt:lpstr>
      <vt:lpstr>Tempo scaduto:</vt:lpstr>
      <vt:lpstr>    Hai 15 secondi per rispondere:     Qual’e la figura rappresentata?</vt:lpstr>
      <vt:lpstr>Tempo scaduto:</vt:lpstr>
      <vt:lpstr>    Hai 15 secondi per rispondere:     Qual’e la figura rappresentata?</vt:lpstr>
      <vt:lpstr>Tempo scaduto:</vt:lpstr>
      <vt:lpstr>Bravo hai terminato il gioco:</vt:lpstr>
      <vt:lpstr>Presentazione standard di PowerPoint</vt:lpstr>
      <vt:lpstr>Fine gioco!! ricomincia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raffaele</dc:creator>
  <cp:lastModifiedBy>Ferdinando Muscariello</cp:lastModifiedBy>
  <cp:revision>61</cp:revision>
  <dcterms:created xsi:type="dcterms:W3CDTF">2012-04-30T20:38:48Z</dcterms:created>
  <dcterms:modified xsi:type="dcterms:W3CDTF">2015-08-26T11:56:13Z</dcterms:modified>
</cp:coreProperties>
</file>