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331" r:id="rId4"/>
    <p:sldId id="296" r:id="rId5"/>
    <p:sldId id="292" r:id="rId6"/>
    <p:sldId id="293" r:id="rId7"/>
    <p:sldId id="290" r:id="rId8"/>
    <p:sldId id="260" r:id="rId9"/>
    <p:sldId id="291" r:id="rId10"/>
    <p:sldId id="336" r:id="rId11"/>
    <p:sldId id="337" r:id="rId12"/>
    <p:sldId id="343" r:id="rId13"/>
    <p:sldId id="344" r:id="rId14"/>
    <p:sldId id="338" r:id="rId15"/>
    <p:sldId id="345" r:id="rId16"/>
    <p:sldId id="339" r:id="rId17"/>
    <p:sldId id="340" r:id="rId18"/>
    <p:sldId id="341" r:id="rId19"/>
    <p:sldId id="335" r:id="rId20"/>
    <p:sldId id="342" r:id="rId21"/>
    <p:sldId id="298" r:id="rId22"/>
    <p:sldId id="324"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7" r:id="rId40"/>
    <p:sldId id="315" r:id="rId41"/>
    <p:sldId id="319" r:id="rId42"/>
    <p:sldId id="320" r:id="rId43"/>
    <p:sldId id="316" r:id="rId44"/>
    <p:sldId id="318" r:id="rId45"/>
    <p:sldId id="261" r:id="rId46"/>
    <p:sldId id="262" r:id="rId47"/>
    <p:sldId id="263" r:id="rId48"/>
    <p:sldId id="264" r:id="rId49"/>
    <p:sldId id="327" r:id="rId50"/>
    <p:sldId id="265" r:id="rId51"/>
    <p:sldId id="267" r:id="rId52"/>
    <p:sldId id="328" r:id="rId53"/>
    <p:sldId id="268" r:id="rId54"/>
    <p:sldId id="269" r:id="rId55"/>
    <p:sldId id="326" r:id="rId56"/>
    <p:sldId id="332" r:id="rId57"/>
    <p:sldId id="333" r:id="rId58"/>
    <p:sldId id="321" r:id="rId59"/>
    <p:sldId id="322" r:id="rId60"/>
    <p:sldId id="323" r:id="rId61"/>
    <p:sldId id="330" r:id="rId62"/>
    <p:sldId id="329" r:id="rId6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58"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BEABB-5628-46D7-9363-C6A22DC88F06}" type="doc">
      <dgm:prSet loTypeId="urn:microsoft.com/office/officeart/2005/8/layout/orgChart1" loCatId="hierarchy" qsTypeId="urn:microsoft.com/office/officeart/2005/8/quickstyle/simple1" qsCatId="simple" csTypeId="urn:microsoft.com/office/officeart/2005/8/colors/accent1_2" csCatId="accent1"/>
      <dgm:spPr/>
    </dgm:pt>
    <dgm:pt modelId="{6BD88B14-FCF4-41F0-BC36-5B6858257C2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Arial" panose="020B0604020202020204" pitchFamily="34" charset="0"/>
            </a:rPr>
            <a:t>Prodotto da vendere: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Arial" panose="020B0604020202020204" pitchFamily="34" charset="0"/>
            </a:rPr>
            <a:t>FEDE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b="0" i="0" u="none" strike="noStrike" cap="none" normalizeH="0" baseline="0" smtClean="0">
            <a:ln>
              <a:noFill/>
            </a:ln>
            <a:solidFill>
              <a:schemeClr val="tx1"/>
            </a:solidFill>
            <a:effectLst/>
            <a:latin typeface="Arial" panose="020B0604020202020204" pitchFamily="34" charset="0"/>
          </a:endParaRPr>
        </a:p>
      </dgm:t>
    </dgm:pt>
    <dgm:pt modelId="{547001B8-38A5-4A39-B375-81AC21F07544}" type="parTrans" cxnId="{59354C64-2761-4240-803A-7744EE2FCE4E}">
      <dgm:prSet/>
      <dgm:spPr/>
      <dgm:t>
        <a:bodyPr/>
        <a:lstStyle/>
        <a:p>
          <a:endParaRPr lang="it-IT"/>
        </a:p>
      </dgm:t>
    </dgm:pt>
    <dgm:pt modelId="{A8D6631D-6A6B-4305-8F59-EA05F65C70D6}" type="sibTrans" cxnId="{59354C64-2761-4240-803A-7744EE2FCE4E}">
      <dgm:prSet/>
      <dgm:spPr/>
      <dgm:t>
        <a:bodyPr/>
        <a:lstStyle/>
        <a:p>
          <a:endParaRPr lang="it-IT"/>
        </a:p>
      </dgm:t>
    </dgm:pt>
    <dgm:pt modelId="{C04709CA-C7F2-4A01-915A-C22FAB7343F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Arial" panose="020B0604020202020204" pitchFamily="34" charset="0"/>
            </a:rPr>
            <a:t>Superstar (per assicurare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Arial" panose="020B0604020202020204" pitchFamily="34" charset="0"/>
            </a:rPr>
            <a:t>maggiori possibilità</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Arial" panose="020B0604020202020204" pitchFamily="34" charset="0"/>
            </a:rPr>
            <a:t>di successo 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Arial" panose="020B0604020202020204" pitchFamily="34" charset="0"/>
            </a:rPr>
            <a:t>azienda):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1" i="0" u="none" strike="noStrike" cap="none" normalizeH="0" baseline="0" smtClean="0">
              <a:ln>
                <a:noFill/>
              </a:ln>
              <a:solidFill>
                <a:schemeClr val="tx1"/>
              </a:solidFill>
              <a:effectLst/>
              <a:latin typeface="Arial" panose="020B0604020202020204" pitchFamily="34" charset="0"/>
            </a:rPr>
            <a:t>GESU’</a:t>
          </a:r>
          <a:endParaRPr kumimoji="0" lang="it-IT" altLang="it-IT" b="1" i="0" u="none" strike="noStrike" cap="none" normalizeH="0" baseline="0" smtClean="0">
            <a:ln>
              <a:noFill/>
            </a:ln>
            <a:solidFill>
              <a:schemeClr val="tx1"/>
            </a:solidFill>
            <a:effectLst/>
            <a:latin typeface="Arial" panose="020B0604020202020204" pitchFamily="34" charset="0"/>
          </a:endParaRPr>
        </a:p>
      </dgm:t>
    </dgm:pt>
    <dgm:pt modelId="{E2E74AF7-49B3-4A94-853D-65A49ECB4D54}" type="parTrans" cxnId="{B4031B79-EB68-47D0-8BE1-8E22A5DDB7AE}">
      <dgm:prSet/>
      <dgm:spPr/>
      <dgm:t>
        <a:bodyPr/>
        <a:lstStyle/>
        <a:p>
          <a:endParaRPr lang="it-IT"/>
        </a:p>
      </dgm:t>
    </dgm:pt>
    <dgm:pt modelId="{BA1E0AFB-7664-4AA7-B0B2-CE276732EDFD}" type="sibTrans" cxnId="{B4031B79-EB68-47D0-8BE1-8E22A5DDB7AE}">
      <dgm:prSet/>
      <dgm:spPr/>
      <dgm:t>
        <a:bodyPr/>
        <a:lstStyle/>
        <a:p>
          <a:endParaRPr lang="it-IT"/>
        </a:p>
      </dgm:t>
    </dgm:pt>
    <dgm:pt modelId="{813131B0-DF5B-4225-97D4-0BE50C5A314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Arial" panose="020B0604020202020204" pitchFamily="34" charset="0"/>
            </a:rPr>
            <a:t>Testimonial del prodotto: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1" i="0" u="none" strike="noStrike" cap="none" normalizeH="0" baseline="0" smtClean="0">
              <a:ln>
                <a:noFill/>
              </a:ln>
              <a:solidFill>
                <a:schemeClr val="tx1"/>
              </a:solidFill>
              <a:effectLst/>
              <a:latin typeface="Arial" panose="020B0604020202020204" pitchFamily="34" charset="0"/>
            </a:rPr>
            <a:t>SANTI</a:t>
          </a:r>
          <a:endParaRPr kumimoji="0" lang="it-IT" altLang="it-IT" b="0" i="0" u="none" strike="noStrike" cap="none" normalizeH="0" baseline="0" smtClean="0">
            <a:ln>
              <a:noFill/>
            </a:ln>
            <a:solidFill>
              <a:schemeClr val="tx1"/>
            </a:solidFill>
            <a:effectLst/>
            <a:latin typeface="Arial" panose="020B0604020202020204" pitchFamily="34" charset="0"/>
          </a:endParaRPr>
        </a:p>
      </dgm:t>
    </dgm:pt>
    <dgm:pt modelId="{9B54BF2F-8DF4-443D-8F24-8BDCF66074A0}" type="parTrans" cxnId="{4C944301-9820-4D10-88EB-00D9F4B91AEF}">
      <dgm:prSet/>
      <dgm:spPr/>
      <dgm:t>
        <a:bodyPr/>
        <a:lstStyle/>
        <a:p>
          <a:endParaRPr lang="it-IT"/>
        </a:p>
      </dgm:t>
    </dgm:pt>
    <dgm:pt modelId="{67E1A60E-90C7-4B70-BDC5-EBD88F4DBC63}" type="sibTrans" cxnId="{4C944301-9820-4D10-88EB-00D9F4B91AEF}">
      <dgm:prSet/>
      <dgm:spPr/>
      <dgm:t>
        <a:bodyPr/>
        <a:lstStyle/>
        <a:p>
          <a:endParaRPr lang="it-IT"/>
        </a:p>
      </dgm:t>
    </dgm:pt>
    <dgm:pt modelId="{F6D3836C-2BC7-4C09-B23A-2F7F0565B5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smtClean="0">
              <a:ln>
                <a:noFill/>
              </a:ln>
              <a:solidFill>
                <a:schemeClr val="tx1"/>
              </a:solidFill>
              <a:effectLst/>
              <a:latin typeface="Arial" panose="020B0604020202020204" pitchFamily="34" charset="0"/>
            </a:rPr>
            <a:t>Slogan per pubblicità:</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b="1" i="0" u="none" strike="noStrike" cap="none" normalizeH="0" baseline="0" smtClean="0">
              <a:ln>
                <a:noFill/>
              </a:ln>
              <a:solidFill>
                <a:schemeClr val="tx1"/>
              </a:solidFill>
              <a:effectLst/>
              <a:latin typeface="Arial" panose="020B0604020202020204" pitchFamily="34" charset="0"/>
            </a:rPr>
            <a:t>PREGHIERE</a:t>
          </a:r>
          <a:endParaRPr kumimoji="0" lang="it-IT" altLang="it-IT" b="1" i="0" u="none" strike="noStrike" cap="none" normalizeH="0" baseline="0" smtClean="0">
            <a:ln>
              <a:noFill/>
            </a:ln>
            <a:solidFill>
              <a:schemeClr val="tx1"/>
            </a:solidFill>
            <a:effectLst/>
            <a:latin typeface="Arial" panose="020B0604020202020204" pitchFamily="34" charset="0"/>
          </a:endParaRPr>
        </a:p>
      </dgm:t>
    </dgm:pt>
    <dgm:pt modelId="{B5F47888-B215-4408-9781-7351AD9FC289}" type="parTrans" cxnId="{DB628629-D6ED-468A-9BE9-AAB7889DE8D1}">
      <dgm:prSet/>
      <dgm:spPr/>
      <dgm:t>
        <a:bodyPr/>
        <a:lstStyle/>
        <a:p>
          <a:endParaRPr lang="it-IT"/>
        </a:p>
      </dgm:t>
    </dgm:pt>
    <dgm:pt modelId="{DB2E28B1-3E8C-4DA8-9506-482070E0A77E}" type="sibTrans" cxnId="{DB628629-D6ED-468A-9BE9-AAB7889DE8D1}">
      <dgm:prSet/>
      <dgm:spPr/>
      <dgm:t>
        <a:bodyPr/>
        <a:lstStyle/>
        <a:p>
          <a:endParaRPr lang="it-IT"/>
        </a:p>
      </dgm:t>
    </dgm:pt>
    <dgm:pt modelId="{D1FABAAE-801E-4B28-B4F0-42E5C0CD0E99}" type="pres">
      <dgm:prSet presAssocID="{D1EBEABB-5628-46D7-9363-C6A22DC88F06}" presName="hierChild1" presStyleCnt="0">
        <dgm:presLayoutVars>
          <dgm:orgChart val="1"/>
          <dgm:chPref val="1"/>
          <dgm:dir/>
          <dgm:animOne val="branch"/>
          <dgm:animLvl val="lvl"/>
          <dgm:resizeHandles/>
        </dgm:presLayoutVars>
      </dgm:prSet>
      <dgm:spPr/>
    </dgm:pt>
    <dgm:pt modelId="{0F9A13F4-6D80-44F6-89E7-60E3BA430D5C}" type="pres">
      <dgm:prSet presAssocID="{6BD88B14-FCF4-41F0-BC36-5B6858257C29}" presName="hierRoot1" presStyleCnt="0">
        <dgm:presLayoutVars>
          <dgm:hierBranch/>
        </dgm:presLayoutVars>
      </dgm:prSet>
      <dgm:spPr/>
    </dgm:pt>
    <dgm:pt modelId="{DBDA0A0A-6320-4D70-9102-A39007178C36}" type="pres">
      <dgm:prSet presAssocID="{6BD88B14-FCF4-41F0-BC36-5B6858257C29}" presName="rootComposite1" presStyleCnt="0"/>
      <dgm:spPr/>
    </dgm:pt>
    <dgm:pt modelId="{7DE096A0-41EA-4057-83D2-D73182608003}" type="pres">
      <dgm:prSet presAssocID="{6BD88B14-FCF4-41F0-BC36-5B6858257C29}" presName="rootText1" presStyleLbl="node0" presStyleIdx="0" presStyleCnt="1">
        <dgm:presLayoutVars>
          <dgm:chPref val="3"/>
        </dgm:presLayoutVars>
      </dgm:prSet>
      <dgm:spPr/>
    </dgm:pt>
    <dgm:pt modelId="{2AF61B59-5DE5-46B9-B13C-6591F8DDAB13}" type="pres">
      <dgm:prSet presAssocID="{6BD88B14-FCF4-41F0-BC36-5B6858257C29}" presName="rootConnector1" presStyleLbl="node1" presStyleIdx="0" presStyleCnt="0"/>
      <dgm:spPr/>
    </dgm:pt>
    <dgm:pt modelId="{269FFE2F-E27F-4518-B832-2F8E643C0E9C}" type="pres">
      <dgm:prSet presAssocID="{6BD88B14-FCF4-41F0-BC36-5B6858257C29}" presName="hierChild2" presStyleCnt="0"/>
      <dgm:spPr/>
    </dgm:pt>
    <dgm:pt modelId="{59BB4463-80A2-4D15-B8EB-35730F5644C6}" type="pres">
      <dgm:prSet presAssocID="{E2E74AF7-49B3-4A94-853D-65A49ECB4D54}" presName="Name35" presStyleLbl="parChTrans1D2" presStyleIdx="0" presStyleCnt="3"/>
      <dgm:spPr/>
    </dgm:pt>
    <dgm:pt modelId="{8FDE9E84-F2E1-4791-8AB0-F88E2EC15946}" type="pres">
      <dgm:prSet presAssocID="{C04709CA-C7F2-4A01-915A-C22FAB7343F1}" presName="hierRoot2" presStyleCnt="0">
        <dgm:presLayoutVars>
          <dgm:hierBranch/>
        </dgm:presLayoutVars>
      </dgm:prSet>
      <dgm:spPr/>
    </dgm:pt>
    <dgm:pt modelId="{E82CFE0B-C7DF-4060-976E-8F5FBBE20DCC}" type="pres">
      <dgm:prSet presAssocID="{C04709CA-C7F2-4A01-915A-C22FAB7343F1}" presName="rootComposite" presStyleCnt="0"/>
      <dgm:spPr/>
    </dgm:pt>
    <dgm:pt modelId="{CAB3ADC2-69F3-4919-94A6-65FF4FC9C47A}" type="pres">
      <dgm:prSet presAssocID="{C04709CA-C7F2-4A01-915A-C22FAB7343F1}" presName="rootText" presStyleLbl="node2" presStyleIdx="0" presStyleCnt="3">
        <dgm:presLayoutVars>
          <dgm:chPref val="3"/>
        </dgm:presLayoutVars>
      </dgm:prSet>
      <dgm:spPr/>
    </dgm:pt>
    <dgm:pt modelId="{E06E99CC-BFB4-4EAF-A087-B9DD4472E037}" type="pres">
      <dgm:prSet presAssocID="{C04709CA-C7F2-4A01-915A-C22FAB7343F1}" presName="rootConnector" presStyleLbl="node2" presStyleIdx="0" presStyleCnt="3"/>
      <dgm:spPr/>
    </dgm:pt>
    <dgm:pt modelId="{654BA8C6-76D9-441D-8FBF-C3330D46E692}" type="pres">
      <dgm:prSet presAssocID="{C04709CA-C7F2-4A01-915A-C22FAB7343F1}" presName="hierChild4" presStyleCnt="0"/>
      <dgm:spPr/>
    </dgm:pt>
    <dgm:pt modelId="{E2F1A1AE-F4FA-4B20-B7F7-631D0463822A}" type="pres">
      <dgm:prSet presAssocID="{C04709CA-C7F2-4A01-915A-C22FAB7343F1}" presName="hierChild5" presStyleCnt="0"/>
      <dgm:spPr/>
    </dgm:pt>
    <dgm:pt modelId="{941DE08E-4992-4681-A16D-FB913C19E5A2}" type="pres">
      <dgm:prSet presAssocID="{9B54BF2F-8DF4-443D-8F24-8BDCF66074A0}" presName="Name35" presStyleLbl="parChTrans1D2" presStyleIdx="1" presStyleCnt="3"/>
      <dgm:spPr/>
    </dgm:pt>
    <dgm:pt modelId="{21902410-384B-4235-98D3-C815BFDDB175}" type="pres">
      <dgm:prSet presAssocID="{813131B0-DF5B-4225-97D4-0BE50C5A314F}" presName="hierRoot2" presStyleCnt="0">
        <dgm:presLayoutVars>
          <dgm:hierBranch/>
        </dgm:presLayoutVars>
      </dgm:prSet>
      <dgm:spPr/>
    </dgm:pt>
    <dgm:pt modelId="{F327E464-7C14-43B7-A194-8705F44A2245}" type="pres">
      <dgm:prSet presAssocID="{813131B0-DF5B-4225-97D4-0BE50C5A314F}" presName="rootComposite" presStyleCnt="0"/>
      <dgm:spPr/>
    </dgm:pt>
    <dgm:pt modelId="{FAAF7AC3-E5BE-43F3-A64E-8FCD0E47BD3F}" type="pres">
      <dgm:prSet presAssocID="{813131B0-DF5B-4225-97D4-0BE50C5A314F}" presName="rootText" presStyleLbl="node2" presStyleIdx="1" presStyleCnt="3">
        <dgm:presLayoutVars>
          <dgm:chPref val="3"/>
        </dgm:presLayoutVars>
      </dgm:prSet>
      <dgm:spPr/>
    </dgm:pt>
    <dgm:pt modelId="{824AD1CC-13E4-412F-8A35-79D5A304EB78}" type="pres">
      <dgm:prSet presAssocID="{813131B0-DF5B-4225-97D4-0BE50C5A314F}" presName="rootConnector" presStyleLbl="node2" presStyleIdx="1" presStyleCnt="3"/>
      <dgm:spPr/>
    </dgm:pt>
    <dgm:pt modelId="{10F0B9A9-0103-4513-A543-BB5330C42CC9}" type="pres">
      <dgm:prSet presAssocID="{813131B0-DF5B-4225-97D4-0BE50C5A314F}" presName="hierChild4" presStyleCnt="0"/>
      <dgm:spPr/>
    </dgm:pt>
    <dgm:pt modelId="{17512490-B02F-4AAC-9939-0852B8FE0B3E}" type="pres">
      <dgm:prSet presAssocID="{813131B0-DF5B-4225-97D4-0BE50C5A314F}" presName="hierChild5" presStyleCnt="0"/>
      <dgm:spPr/>
    </dgm:pt>
    <dgm:pt modelId="{AB5012AE-418A-44F1-9F1B-B9E4886BD382}" type="pres">
      <dgm:prSet presAssocID="{B5F47888-B215-4408-9781-7351AD9FC289}" presName="Name35" presStyleLbl="parChTrans1D2" presStyleIdx="2" presStyleCnt="3"/>
      <dgm:spPr/>
    </dgm:pt>
    <dgm:pt modelId="{30BE4EF7-0456-4830-8CF1-479B012FF021}" type="pres">
      <dgm:prSet presAssocID="{F6D3836C-2BC7-4C09-B23A-2F7F0565B5B3}" presName="hierRoot2" presStyleCnt="0">
        <dgm:presLayoutVars>
          <dgm:hierBranch/>
        </dgm:presLayoutVars>
      </dgm:prSet>
      <dgm:spPr/>
    </dgm:pt>
    <dgm:pt modelId="{4AC59E48-1BD2-4273-A60F-2AEC45A97023}" type="pres">
      <dgm:prSet presAssocID="{F6D3836C-2BC7-4C09-B23A-2F7F0565B5B3}" presName="rootComposite" presStyleCnt="0"/>
      <dgm:spPr/>
    </dgm:pt>
    <dgm:pt modelId="{FC5008FA-E942-4BC2-A808-86B25F854424}" type="pres">
      <dgm:prSet presAssocID="{F6D3836C-2BC7-4C09-B23A-2F7F0565B5B3}" presName="rootText" presStyleLbl="node2" presStyleIdx="2" presStyleCnt="3">
        <dgm:presLayoutVars>
          <dgm:chPref val="3"/>
        </dgm:presLayoutVars>
      </dgm:prSet>
      <dgm:spPr/>
    </dgm:pt>
    <dgm:pt modelId="{AFC592AB-C955-4424-A3B1-3322619E233B}" type="pres">
      <dgm:prSet presAssocID="{F6D3836C-2BC7-4C09-B23A-2F7F0565B5B3}" presName="rootConnector" presStyleLbl="node2" presStyleIdx="2" presStyleCnt="3"/>
      <dgm:spPr/>
    </dgm:pt>
    <dgm:pt modelId="{36E399D7-CA23-4D7B-8811-23A6A1A231CD}" type="pres">
      <dgm:prSet presAssocID="{F6D3836C-2BC7-4C09-B23A-2F7F0565B5B3}" presName="hierChild4" presStyleCnt="0"/>
      <dgm:spPr/>
    </dgm:pt>
    <dgm:pt modelId="{266B37C0-A60A-4F2D-A4A3-0175CB385D52}" type="pres">
      <dgm:prSet presAssocID="{F6D3836C-2BC7-4C09-B23A-2F7F0565B5B3}" presName="hierChild5" presStyleCnt="0"/>
      <dgm:spPr/>
    </dgm:pt>
    <dgm:pt modelId="{24BC347C-9F95-46F4-A2F4-EDC40AFE635B}" type="pres">
      <dgm:prSet presAssocID="{6BD88B14-FCF4-41F0-BC36-5B6858257C29}" presName="hierChild3" presStyleCnt="0"/>
      <dgm:spPr/>
    </dgm:pt>
  </dgm:ptLst>
  <dgm:cxnLst>
    <dgm:cxn modelId="{23BF45F3-CDFE-428B-8D60-313B6EB90FF7}" type="presOf" srcId="{E2E74AF7-49B3-4A94-853D-65A49ECB4D54}" destId="{59BB4463-80A2-4D15-B8EB-35730F5644C6}" srcOrd="0" destOrd="0" presId="urn:microsoft.com/office/officeart/2005/8/layout/orgChart1"/>
    <dgm:cxn modelId="{98B506E1-E202-469E-B416-D871B17C5CC7}" type="presOf" srcId="{813131B0-DF5B-4225-97D4-0BE50C5A314F}" destId="{FAAF7AC3-E5BE-43F3-A64E-8FCD0E47BD3F}" srcOrd="0" destOrd="0" presId="urn:microsoft.com/office/officeart/2005/8/layout/orgChart1"/>
    <dgm:cxn modelId="{215F79AC-8351-414B-816B-C81C7967D2EC}" type="presOf" srcId="{813131B0-DF5B-4225-97D4-0BE50C5A314F}" destId="{824AD1CC-13E4-412F-8A35-79D5A304EB78}" srcOrd="1" destOrd="0" presId="urn:microsoft.com/office/officeart/2005/8/layout/orgChart1"/>
    <dgm:cxn modelId="{00655217-E4AC-4F19-9511-9A009012108B}" type="presOf" srcId="{D1EBEABB-5628-46D7-9363-C6A22DC88F06}" destId="{D1FABAAE-801E-4B28-B4F0-42E5C0CD0E99}" srcOrd="0" destOrd="0" presId="urn:microsoft.com/office/officeart/2005/8/layout/orgChart1"/>
    <dgm:cxn modelId="{9524B59C-936D-4C6C-8B68-C794045132E8}" type="presOf" srcId="{F6D3836C-2BC7-4C09-B23A-2F7F0565B5B3}" destId="{AFC592AB-C955-4424-A3B1-3322619E233B}" srcOrd="1" destOrd="0" presId="urn:microsoft.com/office/officeart/2005/8/layout/orgChart1"/>
    <dgm:cxn modelId="{2074605B-6AE9-4DD7-8217-D1A4801DE18A}" type="presOf" srcId="{B5F47888-B215-4408-9781-7351AD9FC289}" destId="{AB5012AE-418A-44F1-9F1B-B9E4886BD382}" srcOrd="0" destOrd="0" presId="urn:microsoft.com/office/officeart/2005/8/layout/orgChart1"/>
    <dgm:cxn modelId="{CC57E4C5-1A39-402E-A49B-11532A92A14C}" type="presOf" srcId="{C04709CA-C7F2-4A01-915A-C22FAB7343F1}" destId="{E06E99CC-BFB4-4EAF-A087-B9DD4472E037}" srcOrd="1" destOrd="0" presId="urn:microsoft.com/office/officeart/2005/8/layout/orgChart1"/>
    <dgm:cxn modelId="{D2255571-7456-4979-B4C1-67551D98B13D}" type="presOf" srcId="{9B54BF2F-8DF4-443D-8F24-8BDCF66074A0}" destId="{941DE08E-4992-4681-A16D-FB913C19E5A2}" srcOrd="0" destOrd="0" presId="urn:microsoft.com/office/officeart/2005/8/layout/orgChart1"/>
    <dgm:cxn modelId="{DB628629-D6ED-468A-9BE9-AAB7889DE8D1}" srcId="{6BD88B14-FCF4-41F0-BC36-5B6858257C29}" destId="{F6D3836C-2BC7-4C09-B23A-2F7F0565B5B3}" srcOrd="2" destOrd="0" parTransId="{B5F47888-B215-4408-9781-7351AD9FC289}" sibTransId="{DB2E28B1-3E8C-4DA8-9506-482070E0A77E}"/>
    <dgm:cxn modelId="{5D3F820D-AD41-4399-80BC-86DBA676A0D1}" type="presOf" srcId="{F6D3836C-2BC7-4C09-B23A-2F7F0565B5B3}" destId="{FC5008FA-E942-4BC2-A808-86B25F854424}" srcOrd="0" destOrd="0" presId="urn:microsoft.com/office/officeart/2005/8/layout/orgChart1"/>
    <dgm:cxn modelId="{B4031B79-EB68-47D0-8BE1-8E22A5DDB7AE}" srcId="{6BD88B14-FCF4-41F0-BC36-5B6858257C29}" destId="{C04709CA-C7F2-4A01-915A-C22FAB7343F1}" srcOrd="0" destOrd="0" parTransId="{E2E74AF7-49B3-4A94-853D-65A49ECB4D54}" sibTransId="{BA1E0AFB-7664-4AA7-B0B2-CE276732EDFD}"/>
    <dgm:cxn modelId="{72B97BAA-7422-4616-A13C-E94784B16DBD}" type="presOf" srcId="{6BD88B14-FCF4-41F0-BC36-5B6858257C29}" destId="{2AF61B59-5DE5-46B9-B13C-6591F8DDAB13}" srcOrd="1" destOrd="0" presId="urn:microsoft.com/office/officeart/2005/8/layout/orgChart1"/>
    <dgm:cxn modelId="{AC4B739F-1C57-4DA8-B421-F728FC5680BB}" type="presOf" srcId="{C04709CA-C7F2-4A01-915A-C22FAB7343F1}" destId="{CAB3ADC2-69F3-4919-94A6-65FF4FC9C47A}" srcOrd="0" destOrd="0" presId="urn:microsoft.com/office/officeart/2005/8/layout/orgChart1"/>
    <dgm:cxn modelId="{4C944301-9820-4D10-88EB-00D9F4B91AEF}" srcId="{6BD88B14-FCF4-41F0-BC36-5B6858257C29}" destId="{813131B0-DF5B-4225-97D4-0BE50C5A314F}" srcOrd="1" destOrd="0" parTransId="{9B54BF2F-8DF4-443D-8F24-8BDCF66074A0}" sibTransId="{67E1A60E-90C7-4B70-BDC5-EBD88F4DBC63}"/>
    <dgm:cxn modelId="{59354C64-2761-4240-803A-7744EE2FCE4E}" srcId="{D1EBEABB-5628-46D7-9363-C6A22DC88F06}" destId="{6BD88B14-FCF4-41F0-BC36-5B6858257C29}" srcOrd="0" destOrd="0" parTransId="{547001B8-38A5-4A39-B375-81AC21F07544}" sibTransId="{A8D6631D-6A6B-4305-8F59-EA05F65C70D6}"/>
    <dgm:cxn modelId="{BE90F0E6-7C27-4EFC-ACB7-BD9B655E9F16}" type="presOf" srcId="{6BD88B14-FCF4-41F0-BC36-5B6858257C29}" destId="{7DE096A0-41EA-4057-83D2-D73182608003}" srcOrd="0" destOrd="0" presId="urn:microsoft.com/office/officeart/2005/8/layout/orgChart1"/>
    <dgm:cxn modelId="{7EDE41A5-0EA0-4405-A877-4B0852CBAFA0}" type="presParOf" srcId="{D1FABAAE-801E-4B28-B4F0-42E5C0CD0E99}" destId="{0F9A13F4-6D80-44F6-89E7-60E3BA430D5C}" srcOrd="0" destOrd="0" presId="urn:microsoft.com/office/officeart/2005/8/layout/orgChart1"/>
    <dgm:cxn modelId="{6FD4A913-DC00-41E8-831A-AA5F78768CAD}" type="presParOf" srcId="{0F9A13F4-6D80-44F6-89E7-60E3BA430D5C}" destId="{DBDA0A0A-6320-4D70-9102-A39007178C36}" srcOrd="0" destOrd="0" presId="urn:microsoft.com/office/officeart/2005/8/layout/orgChart1"/>
    <dgm:cxn modelId="{1FDB9098-D016-4940-A58E-3045D09D8E1D}" type="presParOf" srcId="{DBDA0A0A-6320-4D70-9102-A39007178C36}" destId="{7DE096A0-41EA-4057-83D2-D73182608003}" srcOrd="0" destOrd="0" presId="urn:microsoft.com/office/officeart/2005/8/layout/orgChart1"/>
    <dgm:cxn modelId="{83BE3F73-A3D5-4848-B6B0-A507D097A3C8}" type="presParOf" srcId="{DBDA0A0A-6320-4D70-9102-A39007178C36}" destId="{2AF61B59-5DE5-46B9-B13C-6591F8DDAB13}" srcOrd="1" destOrd="0" presId="urn:microsoft.com/office/officeart/2005/8/layout/orgChart1"/>
    <dgm:cxn modelId="{496F37D3-C4A6-4F24-9239-F7D86CA68E84}" type="presParOf" srcId="{0F9A13F4-6D80-44F6-89E7-60E3BA430D5C}" destId="{269FFE2F-E27F-4518-B832-2F8E643C0E9C}" srcOrd="1" destOrd="0" presId="urn:microsoft.com/office/officeart/2005/8/layout/orgChart1"/>
    <dgm:cxn modelId="{222DA1E3-5AA9-4D81-BC43-9B445D9685EB}" type="presParOf" srcId="{269FFE2F-E27F-4518-B832-2F8E643C0E9C}" destId="{59BB4463-80A2-4D15-B8EB-35730F5644C6}" srcOrd="0" destOrd="0" presId="urn:microsoft.com/office/officeart/2005/8/layout/orgChart1"/>
    <dgm:cxn modelId="{7763F7D1-6EE9-4937-96B0-ED31778158C2}" type="presParOf" srcId="{269FFE2F-E27F-4518-B832-2F8E643C0E9C}" destId="{8FDE9E84-F2E1-4791-8AB0-F88E2EC15946}" srcOrd="1" destOrd="0" presId="urn:microsoft.com/office/officeart/2005/8/layout/orgChart1"/>
    <dgm:cxn modelId="{B9E333D1-ECBD-4C41-84B9-EA6C51B74386}" type="presParOf" srcId="{8FDE9E84-F2E1-4791-8AB0-F88E2EC15946}" destId="{E82CFE0B-C7DF-4060-976E-8F5FBBE20DCC}" srcOrd="0" destOrd="0" presId="urn:microsoft.com/office/officeart/2005/8/layout/orgChart1"/>
    <dgm:cxn modelId="{A3243046-6C38-4139-90FD-53727ACC652E}" type="presParOf" srcId="{E82CFE0B-C7DF-4060-976E-8F5FBBE20DCC}" destId="{CAB3ADC2-69F3-4919-94A6-65FF4FC9C47A}" srcOrd="0" destOrd="0" presId="urn:microsoft.com/office/officeart/2005/8/layout/orgChart1"/>
    <dgm:cxn modelId="{BF48D768-587E-4D79-86CF-D5A43A1A5CA1}" type="presParOf" srcId="{E82CFE0B-C7DF-4060-976E-8F5FBBE20DCC}" destId="{E06E99CC-BFB4-4EAF-A087-B9DD4472E037}" srcOrd="1" destOrd="0" presId="urn:microsoft.com/office/officeart/2005/8/layout/orgChart1"/>
    <dgm:cxn modelId="{0D8F76C1-9FB9-41BB-B4B4-24918D74C50C}" type="presParOf" srcId="{8FDE9E84-F2E1-4791-8AB0-F88E2EC15946}" destId="{654BA8C6-76D9-441D-8FBF-C3330D46E692}" srcOrd="1" destOrd="0" presId="urn:microsoft.com/office/officeart/2005/8/layout/orgChart1"/>
    <dgm:cxn modelId="{21C3BEF8-2A02-4865-8B2F-C68C28659409}" type="presParOf" srcId="{8FDE9E84-F2E1-4791-8AB0-F88E2EC15946}" destId="{E2F1A1AE-F4FA-4B20-B7F7-631D0463822A}" srcOrd="2" destOrd="0" presId="urn:microsoft.com/office/officeart/2005/8/layout/orgChart1"/>
    <dgm:cxn modelId="{6758FDA2-2F7B-4EDD-8796-AFAB135435E1}" type="presParOf" srcId="{269FFE2F-E27F-4518-B832-2F8E643C0E9C}" destId="{941DE08E-4992-4681-A16D-FB913C19E5A2}" srcOrd="2" destOrd="0" presId="urn:microsoft.com/office/officeart/2005/8/layout/orgChart1"/>
    <dgm:cxn modelId="{1FEBCD66-E55D-46D1-AA6C-46F29510B8DF}" type="presParOf" srcId="{269FFE2F-E27F-4518-B832-2F8E643C0E9C}" destId="{21902410-384B-4235-98D3-C815BFDDB175}" srcOrd="3" destOrd="0" presId="urn:microsoft.com/office/officeart/2005/8/layout/orgChart1"/>
    <dgm:cxn modelId="{2FE7856F-14BA-4181-AD2B-1FC017524CBD}" type="presParOf" srcId="{21902410-384B-4235-98D3-C815BFDDB175}" destId="{F327E464-7C14-43B7-A194-8705F44A2245}" srcOrd="0" destOrd="0" presId="urn:microsoft.com/office/officeart/2005/8/layout/orgChart1"/>
    <dgm:cxn modelId="{DADA7BF9-41CF-4F81-9432-88656646701E}" type="presParOf" srcId="{F327E464-7C14-43B7-A194-8705F44A2245}" destId="{FAAF7AC3-E5BE-43F3-A64E-8FCD0E47BD3F}" srcOrd="0" destOrd="0" presId="urn:microsoft.com/office/officeart/2005/8/layout/orgChart1"/>
    <dgm:cxn modelId="{D3204359-E55A-4F80-94E6-2F537C2B3C5A}" type="presParOf" srcId="{F327E464-7C14-43B7-A194-8705F44A2245}" destId="{824AD1CC-13E4-412F-8A35-79D5A304EB78}" srcOrd="1" destOrd="0" presId="urn:microsoft.com/office/officeart/2005/8/layout/orgChart1"/>
    <dgm:cxn modelId="{BDF4C750-A951-4EB3-82F1-02799E8A82D3}" type="presParOf" srcId="{21902410-384B-4235-98D3-C815BFDDB175}" destId="{10F0B9A9-0103-4513-A543-BB5330C42CC9}" srcOrd="1" destOrd="0" presId="urn:microsoft.com/office/officeart/2005/8/layout/orgChart1"/>
    <dgm:cxn modelId="{6B4001BB-2160-4CEB-9395-5E62845910EF}" type="presParOf" srcId="{21902410-384B-4235-98D3-C815BFDDB175}" destId="{17512490-B02F-4AAC-9939-0852B8FE0B3E}" srcOrd="2" destOrd="0" presId="urn:microsoft.com/office/officeart/2005/8/layout/orgChart1"/>
    <dgm:cxn modelId="{3E0142BB-CA0F-4466-9411-9C78376EE367}" type="presParOf" srcId="{269FFE2F-E27F-4518-B832-2F8E643C0E9C}" destId="{AB5012AE-418A-44F1-9F1B-B9E4886BD382}" srcOrd="4" destOrd="0" presId="urn:microsoft.com/office/officeart/2005/8/layout/orgChart1"/>
    <dgm:cxn modelId="{0C91F5E8-3B6C-423C-B45E-D192BD2E197A}" type="presParOf" srcId="{269FFE2F-E27F-4518-B832-2F8E643C0E9C}" destId="{30BE4EF7-0456-4830-8CF1-479B012FF021}" srcOrd="5" destOrd="0" presId="urn:microsoft.com/office/officeart/2005/8/layout/orgChart1"/>
    <dgm:cxn modelId="{0C64D0E9-114A-4009-809C-588E1AE78582}" type="presParOf" srcId="{30BE4EF7-0456-4830-8CF1-479B012FF021}" destId="{4AC59E48-1BD2-4273-A60F-2AEC45A97023}" srcOrd="0" destOrd="0" presId="urn:microsoft.com/office/officeart/2005/8/layout/orgChart1"/>
    <dgm:cxn modelId="{B2DB59D6-2AD3-4638-8895-C9BEA8114980}" type="presParOf" srcId="{4AC59E48-1BD2-4273-A60F-2AEC45A97023}" destId="{FC5008FA-E942-4BC2-A808-86B25F854424}" srcOrd="0" destOrd="0" presId="urn:microsoft.com/office/officeart/2005/8/layout/orgChart1"/>
    <dgm:cxn modelId="{4EBCD057-827F-4AE1-953C-D925E73A2BBE}" type="presParOf" srcId="{4AC59E48-1BD2-4273-A60F-2AEC45A97023}" destId="{AFC592AB-C955-4424-A3B1-3322619E233B}" srcOrd="1" destOrd="0" presId="urn:microsoft.com/office/officeart/2005/8/layout/orgChart1"/>
    <dgm:cxn modelId="{4C50FAA5-C83D-4B68-A1A1-10FC242D49A4}" type="presParOf" srcId="{30BE4EF7-0456-4830-8CF1-479B012FF021}" destId="{36E399D7-CA23-4D7B-8811-23A6A1A231CD}" srcOrd="1" destOrd="0" presId="urn:microsoft.com/office/officeart/2005/8/layout/orgChart1"/>
    <dgm:cxn modelId="{F0646C61-65AC-4A17-88E4-B54507602377}" type="presParOf" srcId="{30BE4EF7-0456-4830-8CF1-479B012FF021}" destId="{266B37C0-A60A-4F2D-A4A3-0175CB385D52}" srcOrd="2" destOrd="0" presId="urn:microsoft.com/office/officeart/2005/8/layout/orgChart1"/>
    <dgm:cxn modelId="{E896F2E7-EA05-496F-BEDB-2596C2491D3A}" type="presParOf" srcId="{0F9A13F4-6D80-44F6-89E7-60E3BA430D5C}" destId="{24BC347C-9F95-46F4-A2F4-EDC40AFE63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012AE-418A-44F1-9F1B-B9E4886BD382}">
      <dsp:nvSpPr>
        <dsp:cNvPr id="0" name=""/>
        <dsp:cNvSpPr/>
      </dsp:nvSpPr>
      <dsp:spPr>
        <a:xfrm>
          <a:off x="4104481" y="1980029"/>
          <a:ext cx="2903950" cy="503991"/>
        </a:xfrm>
        <a:custGeom>
          <a:avLst/>
          <a:gdLst/>
          <a:ahLst/>
          <a:cxnLst/>
          <a:rect l="0" t="0" r="0" b="0"/>
          <a:pathLst>
            <a:path>
              <a:moveTo>
                <a:pt x="0" y="0"/>
              </a:moveTo>
              <a:lnTo>
                <a:pt x="0" y="251995"/>
              </a:lnTo>
              <a:lnTo>
                <a:pt x="2903950" y="251995"/>
              </a:lnTo>
              <a:lnTo>
                <a:pt x="2903950" y="5039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1DE08E-4992-4681-A16D-FB913C19E5A2}">
      <dsp:nvSpPr>
        <dsp:cNvPr id="0" name=""/>
        <dsp:cNvSpPr/>
      </dsp:nvSpPr>
      <dsp:spPr>
        <a:xfrm>
          <a:off x="4058761" y="1980029"/>
          <a:ext cx="91440" cy="503991"/>
        </a:xfrm>
        <a:custGeom>
          <a:avLst/>
          <a:gdLst/>
          <a:ahLst/>
          <a:cxnLst/>
          <a:rect l="0" t="0" r="0" b="0"/>
          <a:pathLst>
            <a:path>
              <a:moveTo>
                <a:pt x="45720" y="0"/>
              </a:moveTo>
              <a:lnTo>
                <a:pt x="45720" y="5039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BB4463-80A2-4D15-B8EB-35730F5644C6}">
      <dsp:nvSpPr>
        <dsp:cNvPr id="0" name=""/>
        <dsp:cNvSpPr/>
      </dsp:nvSpPr>
      <dsp:spPr>
        <a:xfrm>
          <a:off x="1200530" y="1980029"/>
          <a:ext cx="2903950" cy="503991"/>
        </a:xfrm>
        <a:custGeom>
          <a:avLst/>
          <a:gdLst/>
          <a:ahLst/>
          <a:cxnLst/>
          <a:rect l="0" t="0" r="0" b="0"/>
          <a:pathLst>
            <a:path>
              <a:moveTo>
                <a:pt x="2903950" y="0"/>
              </a:moveTo>
              <a:lnTo>
                <a:pt x="2903950" y="251995"/>
              </a:lnTo>
              <a:lnTo>
                <a:pt x="0" y="251995"/>
              </a:lnTo>
              <a:lnTo>
                <a:pt x="0" y="5039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096A0-41EA-4057-83D2-D73182608003}">
      <dsp:nvSpPr>
        <dsp:cNvPr id="0" name=""/>
        <dsp:cNvSpPr/>
      </dsp:nvSpPr>
      <dsp:spPr>
        <a:xfrm>
          <a:off x="2904501" y="780049"/>
          <a:ext cx="2399959" cy="11999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kern="1200" cap="none" normalizeH="0" baseline="0" smtClean="0">
              <a:ln>
                <a:noFill/>
              </a:ln>
              <a:solidFill>
                <a:schemeClr val="tx1"/>
              </a:solidFill>
              <a:effectLst/>
              <a:latin typeface="Arial" panose="020B0604020202020204" pitchFamily="34" charset="0"/>
            </a:rPr>
            <a:t>Prodotto da vendere: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kern="1200" cap="none" normalizeH="0" baseline="0" smtClean="0">
              <a:ln>
                <a:noFill/>
              </a:ln>
              <a:solidFill>
                <a:schemeClr val="tx1"/>
              </a:solidFill>
              <a:effectLst/>
              <a:latin typeface="Arial" panose="020B0604020202020204" pitchFamily="34" charset="0"/>
            </a:rPr>
            <a:t>FEDE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600" b="0" i="0" u="none" strike="noStrike" kern="1200" cap="none" normalizeH="0" baseline="0" smtClean="0">
            <a:ln>
              <a:noFill/>
            </a:ln>
            <a:solidFill>
              <a:schemeClr val="tx1"/>
            </a:solidFill>
            <a:effectLst/>
            <a:latin typeface="Arial" panose="020B0604020202020204" pitchFamily="34" charset="0"/>
          </a:endParaRPr>
        </a:p>
      </dsp:txBody>
      <dsp:txXfrm>
        <a:off x="2904501" y="780049"/>
        <a:ext cx="2399959" cy="1199979"/>
      </dsp:txXfrm>
    </dsp:sp>
    <dsp:sp modelId="{CAB3ADC2-69F3-4919-94A6-65FF4FC9C47A}">
      <dsp:nvSpPr>
        <dsp:cNvPr id="0" name=""/>
        <dsp:cNvSpPr/>
      </dsp:nvSpPr>
      <dsp:spPr>
        <a:xfrm>
          <a:off x="551" y="2484020"/>
          <a:ext cx="2399959" cy="11999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kern="1200" cap="none" normalizeH="0" baseline="0" smtClean="0">
              <a:ln>
                <a:noFill/>
              </a:ln>
              <a:solidFill>
                <a:schemeClr val="tx1"/>
              </a:solidFill>
              <a:effectLst/>
              <a:latin typeface="Arial" panose="020B0604020202020204" pitchFamily="34" charset="0"/>
            </a:rPr>
            <a:t>Superstar (per assicurare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kern="1200" cap="none" normalizeH="0" baseline="0" smtClean="0">
              <a:ln>
                <a:noFill/>
              </a:ln>
              <a:solidFill>
                <a:schemeClr val="tx1"/>
              </a:solidFill>
              <a:effectLst/>
              <a:latin typeface="Arial" panose="020B0604020202020204" pitchFamily="34" charset="0"/>
            </a:rPr>
            <a:t>maggiori possibilità</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kern="1200" cap="none" normalizeH="0" baseline="0" smtClean="0">
              <a:ln>
                <a:noFill/>
              </a:ln>
              <a:solidFill>
                <a:schemeClr val="tx1"/>
              </a:solidFill>
              <a:effectLst/>
              <a:latin typeface="Arial" panose="020B0604020202020204" pitchFamily="34" charset="0"/>
            </a:rPr>
            <a:t>di successo 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kern="1200" cap="none" normalizeH="0" baseline="0" smtClean="0">
              <a:ln>
                <a:noFill/>
              </a:ln>
              <a:solidFill>
                <a:schemeClr val="tx1"/>
              </a:solidFill>
              <a:effectLst/>
              <a:latin typeface="Arial" panose="020B0604020202020204" pitchFamily="34" charset="0"/>
            </a:rPr>
            <a:t>azienda):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kern="1200" cap="none" normalizeH="0" baseline="0" smtClean="0">
              <a:ln>
                <a:noFill/>
              </a:ln>
              <a:solidFill>
                <a:schemeClr val="tx1"/>
              </a:solidFill>
              <a:effectLst/>
              <a:latin typeface="Arial" panose="020B0604020202020204" pitchFamily="34" charset="0"/>
            </a:rPr>
            <a:t>GESU’</a:t>
          </a:r>
          <a:endParaRPr kumimoji="0" lang="it-IT" altLang="it-IT" sz="1600" b="1" i="0" u="none" strike="noStrike" kern="1200" cap="none" normalizeH="0" baseline="0" smtClean="0">
            <a:ln>
              <a:noFill/>
            </a:ln>
            <a:solidFill>
              <a:schemeClr val="tx1"/>
            </a:solidFill>
            <a:effectLst/>
            <a:latin typeface="Arial" panose="020B0604020202020204" pitchFamily="34" charset="0"/>
          </a:endParaRPr>
        </a:p>
      </dsp:txBody>
      <dsp:txXfrm>
        <a:off x="551" y="2484020"/>
        <a:ext cx="2399959" cy="1199979"/>
      </dsp:txXfrm>
    </dsp:sp>
    <dsp:sp modelId="{FAAF7AC3-E5BE-43F3-A64E-8FCD0E47BD3F}">
      <dsp:nvSpPr>
        <dsp:cNvPr id="0" name=""/>
        <dsp:cNvSpPr/>
      </dsp:nvSpPr>
      <dsp:spPr>
        <a:xfrm>
          <a:off x="2904501" y="2484020"/>
          <a:ext cx="2399959" cy="11999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kern="1200" cap="none" normalizeH="0" baseline="0" smtClean="0">
              <a:ln>
                <a:noFill/>
              </a:ln>
              <a:solidFill>
                <a:schemeClr val="tx1"/>
              </a:solidFill>
              <a:effectLst/>
              <a:latin typeface="Arial" panose="020B0604020202020204" pitchFamily="34" charset="0"/>
            </a:rPr>
            <a:t>Testimonial del prodotto: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kern="1200" cap="none" normalizeH="0" baseline="0" smtClean="0">
              <a:ln>
                <a:noFill/>
              </a:ln>
              <a:solidFill>
                <a:schemeClr val="tx1"/>
              </a:solidFill>
              <a:effectLst/>
              <a:latin typeface="Arial" panose="020B0604020202020204" pitchFamily="34" charset="0"/>
            </a:rPr>
            <a:t>SANTI</a:t>
          </a:r>
          <a:endParaRPr kumimoji="0" lang="it-IT" altLang="it-IT" sz="1600" b="0" i="0" u="none" strike="noStrike" kern="1200" cap="none" normalizeH="0" baseline="0" smtClean="0">
            <a:ln>
              <a:noFill/>
            </a:ln>
            <a:solidFill>
              <a:schemeClr val="tx1"/>
            </a:solidFill>
            <a:effectLst/>
            <a:latin typeface="Arial" panose="020B0604020202020204" pitchFamily="34" charset="0"/>
          </a:endParaRPr>
        </a:p>
      </dsp:txBody>
      <dsp:txXfrm>
        <a:off x="2904501" y="2484020"/>
        <a:ext cx="2399959" cy="1199979"/>
      </dsp:txXfrm>
    </dsp:sp>
    <dsp:sp modelId="{FC5008FA-E942-4BC2-A808-86B25F854424}">
      <dsp:nvSpPr>
        <dsp:cNvPr id="0" name=""/>
        <dsp:cNvSpPr/>
      </dsp:nvSpPr>
      <dsp:spPr>
        <a:xfrm>
          <a:off x="5808452" y="2484020"/>
          <a:ext cx="2399959" cy="11999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0" i="0" u="none" strike="noStrike" kern="1200" cap="none" normalizeH="0" baseline="0" smtClean="0">
              <a:ln>
                <a:noFill/>
              </a:ln>
              <a:solidFill>
                <a:schemeClr val="tx1"/>
              </a:solidFill>
              <a:effectLst/>
              <a:latin typeface="Arial" panose="020B0604020202020204" pitchFamily="34" charset="0"/>
            </a:rPr>
            <a:t>Slogan per pubblicità:</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kern="1200" cap="none" normalizeH="0" baseline="0" smtClean="0">
              <a:ln>
                <a:noFill/>
              </a:ln>
              <a:solidFill>
                <a:schemeClr val="tx1"/>
              </a:solidFill>
              <a:effectLst/>
              <a:latin typeface="Arial" panose="020B0604020202020204" pitchFamily="34" charset="0"/>
            </a:rPr>
            <a:t>PREGHIERE</a:t>
          </a:r>
          <a:endParaRPr kumimoji="0" lang="it-IT" altLang="it-IT" sz="1600" b="1" i="0" u="none" strike="noStrike" kern="1200" cap="none" normalizeH="0" baseline="0" smtClean="0">
            <a:ln>
              <a:noFill/>
            </a:ln>
            <a:solidFill>
              <a:schemeClr val="tx1"/>
            </a:solidFill>
            <a:effectLst/>
            <a:latin typeface="Arial" panose="020B0604020202020204" pitchFamily="34" charset="0"/>
          </a:endParaRPr>
        </a:p>
      </dsp:txBody>
      <dsp:txXfrm>
        <a:off x="5808452" y="2484020"/>
        <a:ext cx="2399959" cy="11999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512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ltLang="it-IT"/>
          </a:p>
        </p:txBody>
      </p:sp>
      <p:sp>
        <p:nvSpPr>
          <p:cNvPr id="512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9018A6A-8D73-4002-8309-E3DDD63BE6DD}" type="slidenum">
              <a:rPr lang="it-IT" altLang="it-IT"/>
              <a:pPr/>
              <a:t>‹N›</a:t>
            </a:fld>
            <a:endParaRPr lang="it-IT" altLang="it-IT"/>
          </a:p>
        </p:txBody>
      </p:sp>
    </p:spTree>
    <p:extLst>
      <p:ext uri="{BB962C8B-B14F-4D97-AF65-F5344CB8AC3E}">
        <p14:creationId xmlns:p14="http://schemas.microsoft.com/office/powerpoint/2010/main" val="5197379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E457A-E0A1-4DC3-8E87-58873EBC91EE}" type="slidenum">
              <a:rPr lang="it-IT" altLang="it-IT"/>
              <a:pPr/>
              <a:t>1</a:t>
            </a:fld>
            <a:endParaRPr lang="it-IT" altLang="it-IT"/>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it-IT" altLang="it-IT"/>
              <a:t>Micaela De Bernardo </a:t>
            </a:r>
          </a:p>
          <a:p>
            <a:r>
              <a:rPr lang="it-IT" altLang="it-IT"/>
              <a:t>a.a. 2004/2005</a:t>
            </a:r>
          </a:p>
          <a:p>
            <a:endParaRPr lang="it-IT" altLang="it-IT"/>
          </a:p>
        </p:txBody>
      </p:sp>
    </p:spTree>
    <p:extLst>
      <p:ext uri="{BB962C8B-B14F-4D97-AF65-F5344CB8AC3E}">
        <p14:creationId xmlns:p14="http://schemas.microsoft.com/office/powerpoint/2010/main" val="262704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88DAB-1158-4366-9702-A27C56C5D896}" type="slidenum">
              <a:rPr lang="it-IT" altLang="it-IT"/>
              <a:pPr/>
              <a:t>5</a:t>
            </a:fld>
            <a:endParaRPr lang="it-IT" altLang="it-IT"/>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65448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6A351525-3DF9-4207-8B72-8820750F1D47}" type="slidenum">
              <a:rPr lang="it-IT" altLang="it-IT"/>
              <a:pPr/>
              <a:t>‹N›</a:t>
            </a:fld>
            <a:endParaRPr lang="it-IT" altLang="it-IT"/>
          </a:p>
        </p:txBody>
      </p:sp>
    </p:spTree>
    <p:extLst>
      <p:ext uri="{BB962C8B-B14F-4D97-AF65-F5344CB8AC3E}">
        <p14:creationId xmlns:p14="http://schemas.microsoft.com/office/powerpoint/2010/main" val="302724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C9DA682D-2C3F-48C7-B9B3-FC9C65DBC96C}" type="slidenum">
              <a:rPr lang="it-IT" altLang="it-IT"/>
              <a:pPr/>
              <a:t>‹N›</a:t>
            </a:fld>
            <a:endParaRPr lang="it-IT" altLang="it-IT"/>
          </a:p>
        </p:txBody>
      </p:sp>
    </p:spTree>
    <p:extLst>
      <p:ext uri="{BB962C8B-B14F-4D97-AF65-F5344CB8AC3E}">
        <p14:creationId xmlns:p14="http://schemas.microsoft.com/office/powerpoint/2010/main" val="393235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5D0CC603-A1D8-4185-A17A-6E181744D2AF}" type="slidenum">
              <a:rPr lang="it-IT" altLang="it-IT"/>
              <a:pPr/>
              <a:t>‹N›</a:t>
            </a:fld>
            <a:endParaRPr lang="it-IT" altLang="it-IT"/>
          </a:p>
        </p:txBody>
      </p:sp>
    </p:spTree>
    <p:extLst>
      <p:ext uri="{BB962C8B-B14F-4D97-AF65-F5344CB8AC3E}">
        <p14:creationId xmlns:p14="http://schemas.microsoft.com/office/powerpoint/2010/main" val="1470884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D1260F57-ED59-4912-A480-AB53D5B9EB8F}" type="slidenum">
              <a:rPr lang="it-IT" altLang="it-IT"/>
              <a:pPr/>
              <a:t>‹N›</a:t>
            </a:fld>
            <a:endParaRPr lang="it-IT" altLang="it-IT"/>
          </a:p>
        </p:txBody>
      </p:sp>
    </p:spTree>
    <p:extLst>
      <p:ext uri="{BB962C8B-B14F-4D97-AF65-F5344CB8AC3E}">
        <p14:creationId xmlns:p14="http://schemas.microsoft.com/office/powerpoint/2010/main" val="297489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29C666F3-9500-4C84-BA77-0B2153A80598}" type="slidenum">
              <a:rPr lang="it-IT" altLang="it-IT"/>
              <a:pPr/>
              <a:t>‹N›</a:t>
            </a:fld>
            <a:endParaRPr lang="it-IT" altLang="it-IT"/>
          </a:p>
        </p:txBody>
      </p:sp>
    </p:spTree>
    <p:extLst>
      <p:ext uri="{BB962C8B-B14F-4D97-AF65-F5344CB8AC3E}">
        <p14:creationId xmlns:p14="http://schemas.microsoft.com/office/powerpoint/2010/main" val="2695421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8229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7200" y="3938588"/>
            <a:ext cx="8229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FB28451F-BD1A-4DB4-86B4-563EB007DD70}" type="slidenum">
              <a:rPr lang="it-IT" altLang="it-IT"/>
              <a:pPr/>
              <a:t>‹N›</a:t>
            </a:fld>
            <a:endParaRPr lang="it-IT" altLang="it-IT"/>
          </a:p>
        </p:txBody>
      </p:sp>
    </p:spTree>
    <p:extLst>
      <p:ext uri="{BB962C8B-B14F-4D97-AF65-F5344CB8AC3E}">
        <p14:creationId xmlns:p14="http://schemas.microsoft.com/office/powerpoint/2010/main" val="239311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it-IT" altLang="it-IT"/>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it-IT" altLang="it-IT"/>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07B760D1-E665-4264-8AAF-3D8D5FE310F4}" type="slidenum">
              <a:rPr lang="it-IT" altLang="it-IT"/>
              <a:pPr/>
              <a:t>‹N›</a:t>
            </a:fld>
            <a:endParaRPr lang="it-IT" altLang="it-IT"/>
          </a:p>
        </p:txBody>
      </p:sp>
    </p:spTree>
    <p:extLst>
      <p:ext uri="{BB962C8B-B14F-4D97-AF65-F5344CB8AC3E}">
        <p14:creationId xmlns:p14="http://schemas.microsoft.com/office/powerpoint/2010/main" val="46696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7485A851-4C0F-493A-93EE-E698BF572982}" type="slidenum">
              <a:rPr lang="it-IT" altLang="it-IT"/>
              <a:pPr/>
              <a:t>‹N›</a:t>
            </a:fld>
            <a:endParaRPr lang="it-IT" altLang="it-IT"/>
          </a:p>
        </p:txBody>
      </p:sp>
    </p:spTree>
    <p:extLst>
      <p:ext uri="{BB962C8B-B14F-4D97-AF65-F5344CB8AC3E}">
        <p14:creationId xmlns:p14="http://schemas.microsoft.com/office/powerpoint/2010/main" val="76967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83C084CE-707B-4CC0-BCD3-868888100DBA}" type="slidenum">
              <a:rPr lang="it-IT" altLang="it-IT"/>
              <a:pPr/>
              <a:t>‹N›</a:t>
            </a:fld>
            <a:endParaRPr lang="it-IT" altLang="it-IT"/>
          </a:p>
        </p:txBody>
      </p:sp>
    </p:spTree>
    <p:extLst>
      <p:ext uri="{BB962C8B-B14F-4D97-AF65-F5344CB8AC3E}">
        <p14:creationId xmlns:p14="http://schemas.microsoft.com/office/powerpoint/2010/main" val="35910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C21D3A63-49EF-462A-B7E7-8F073D4E7E60}" type="slidenum">
              <a:rPr lang="it-IT" altLang="it-IT"/>
              <a:pPr/>
              <a:t>‹N›</a:t>
            </a:fld>
            <a:endParaRPr lang="it-IT" altLang="it-IT"/>
          </a:p>
        </p:txBody>
      </p:sp>
    </p:spTree>
    <p:extLst>
      <p:ext uri="{BB962C8B-B14F-4D97-AF65-F5344CB8AC3E}">
        <p14:creationId xmlns:p14="http://schemas.microsoft.com/office/powerpoint/2010/main" val="327623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CE7EFC5A-A808-4A0E-AE32-5367D6077FC6}" type="slidenum">
              <a:rPr lang="it-IT" altLang="it-IT"/>
              <a:pPr/>
              <a:t>‹N›</a:t>
            </a:fld>
            <a:endParaRPr lang="it-IT" altLang="it-IT"/>
          </a:p>
        </p:txBody>
      </p:sp>
    </p:spTree>
    <p:extLst>
      <p:ext uri="{BB962C8B-B14F-4D97-AF65-F5344CB8AC3E}">
        <p14:creationId xmlns:p14="http://schemas.microsoft.com/office/powerpoint/2010/main" val="375353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257A1D0C-3687-41B4-BB96-74FE49D0D4EF}" type="slidenum">
              <a:rPr lang="it-IT" altLang="it-IT"/>
              <a:pPr/>
              <a:t>‹N›</a:t>
            </a:fld>
            <a:endParaRPr lang="it-IT" altLang="it-IT"/>
          </a:p>
        </p:txBody>
      </p:sp>
    </p:spTree>
    <p:extLst>
      <p:ext uri="{BB962C8B-B14F-4D97-AF65-F5344CB8AC3E}">
        <p14:creationId xmlns:p14="http://schemas.microsoft.com/office/powerpoint/2010/main" val="343984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ACF2401D-EE60-4209-BB07-F27C32AD6D3E}" type="slidenum">
              <a:rPr lang="it-IT" altLang="it-IT"/>
              <a:pPr/>
              <a:t>‹N›</a:t>
            </a:fld>
            <a:endParaRPr lang="it-IT" altLang="it-IT"/>
          </a:p>
        </p:txBody>
      </p:sp>
    </p:spTree>
    <p:extLst>
      <p:ext uri="{BB962C8B-B14F-4D97-AF65-F5344CB8AC3E}">
        <p14:creationId xmlns:p14="http://schemas.microsoft.com/office/powerpoint/2010/main" val="393467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71C8CAC6-479C-42F2-A8E5-727F72C0922F}" type="slidenum">
              <a:rPr lang="it-IT" altLang="it-IT"/>
              <a:pPr/>
              <a:t>‹N›</a:t>
            </a:fld>
            <a:endParaRPr lang="it-IT" altLang="it-IT"/>
          </a:p>
        </p:txBody>
      </p:sp>
    </p:spTree>
    <p:extLst>
      <p:ext uri="{BB962C8B-B14F-4D97-AF65-F5344CB8AC3E}">
        <p14:creationId xmlns:p14="http://schemas.microsoft.com/office/powerpoint/2010/main" val="102607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B8F1955F-3DB9-4711-8FD0-B6702183E2C5}" type="slidenum">
              <a:rPr lang="it-IT" altLang="it-IT"/>
              <a:pPr/>
              <a:t>‹N›</a:t>
            </a:fld>
            <a:endParaRPr lang="it-IT" altLang="it-IT"/>
          </a:p>
        </p:txBody>
      </p:sp>
    </p:spTree>
    <p:extLst>
      <p:ext uri="{BB962C8B-B14F-4D97-AF65-F5344CB8AC3E}">
        <p14:creationId xmlns:p14="http://schemas.microsoft.com/office/powerpoint/2010/main" val="339553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B3B21A-A323-42AC-B8FB-59BF6945201B}"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http://www.alkemik.com/thenolan/tav/gmvlil1.gif" TargetMode="External"/><Relationship Id="rId7" Type="http://schemas.openxmlformats.org/officeDocument/2006/relationships/image" Target="http://www.alkemik.com/thenolan/tav/gmvlil3.gif" TargetMode="External"/><Relationship Id="rId12" Type="http://schemas.openxmlformats.org/officeDocument/2006/relationships/hyperlink" Target="javascript:;"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http://www.alkemik.com/thenolan/tav/gmvlil5.gif" TargetMode="External"/><Relationship Id="rId5" Type="http://schemas.openxmlformats.org/officeDocument/2006/relationships/image" Target="http://www.alkemik.com/thenolan/tav/gmvlil2.gif" TargetMode="Externa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http://www.alkemik.com/thenolan/tav/gmvlil4.gi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85800" y="2130425"/>
            <a:ext cx="7772400" cy="1470025"/>
          </a:xfrm>
        </p:spPr>
        <p:txBody>
          <a:bodyPr anchor="ctr"/>
          <a:lstStyle/>
          <a:p>
            <a:r>
              <a:rPr lang="it-IT" altLang="it-IT" sz="4400"/>
              <a:t>Dall’estetica di Bruno alle tecniche pubblicitarie:</a:t>
            </a:r>
          </a:p>
        </p:txBody>
      </p:sp>
      <p:sp>
        <p:nvSpPr>
          <p:cNvPr id="2053" name="Rectangle 5"/>
          <p:cNvSpPr>
            <a:spLocks noGrp="1" noChangeArrowheads="1"/>
          </p:cNvSpPr>
          <p:nvPr>
            <p:ph type="subTitle" idx="1"/>
          </p:nvPr>
        </p:nvSpPr>
        <p:spPr>
          <a:xfrm>
            <a:off x="1371600" y="3886200"/>
            <a:ext cx="6400800" cy="1752600"/>
          </a:xfrm>
        </p:spPr>
        <p:txBody>
          <a:bodyPr/>
          <a:lstStyle/>
          <a:p>
            <a:r>
              <a:rPr lang="it-IT" altLang="it-IT" sz="3200"/>
              <a:t>storia dell’immagine da leggere.</a:t>
            </a:r>
          </a:p>
        </p:txBody>
      </p:sp>
      <p:sp>
        <p:nvSpPr>
          <p:cNvPr id="2054" name="Rectangle 6"/>
          <p:cNvSpPr>
            <a:spLocks noChangeArrowheads="1"/>
          </p:cNvSpPr>
          <p:nvPr/>
        </p:nvSpPr>
        <p:spPr bwMode="auto">
          <a:xfrm>
            <a:off x="2195513" y="5445125"/>
            <a:ext cx="457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a:t>                  Micaela De Bernardo </a:t>
            </a:r>
          </a:p>
          <a:p>
            <a:endParaRPr lang="it-IT" altLang="it-IT"/>
          </a:p>
          <a:p>
            <a:r>
              <a:rPr lang="it-IT" altLang="it-IT"/>
              <a:t>                        a.a. 2004/2005</a:t>
            </a:r>
          </a:p>
          <a:p>
            <a:pPr>
              <a:spcBef>
                <a:spcPct val="50000"/>
              </a:spcBef>
            </a:pPr>
            <a:endParaRPr lang="it-IT" altLang="it-IT" sz="1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a:xfrm>
            <a:off x="457200" y="274638"/>
            <a:ext cx="8229600" cy="5314950"/>
          </a:xfrm>
        </p:spPr>
        <p:txBody>
          <a:bodyPr/>
          <a:lstStyle/>
          <a:p>
            <a:r>
              <a:rPr lang="it-IT" altLang="it-IT"/>
              <a:t>Le parole possono dipingere una tela, scolpire un marmo, allestire un palcoscenico, creare persone e personaggi.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11188" y="260350"/>
            <a:ext cx="8229600" cy="1800225"/>
          </a:xfrm>
        </p:spPr>
        <p:txBody>
          <a:bodyPr/>
          <a:lstStyle/>
          <a:p>
            <a:r>
              <a:rPr lang="it-IT" altLang="it-IT" sz="4000"/>
              <a:t>L’uso della parola è essenziale per avviare il progetto comunicativo. Bruno lo esprime nei sei dialoghi.</a:t>
            </a:r>
          </a:p>
        </p:txBody>
      </p:sp>
      <p:sp>
        <p:nvSpPr>
          <p:cNvPr id="199684" name="Rectangle 4"/>
          <p:cNvSpPr>
            <a:spLocks noGrp="1" noChangeArrowheads="1"/>
          </p:cNvSpPr>
          <p:nvPr>
            <p:ph type="body" idx="1"/>
          </p:nvPr>
        </p:nvSpPr>
        <p:spPr>
          <a:xfrm>
            <a:off x="323850" y="2565400"/>
            <a:ext cx="8229600" cy="4021138"/>
          </a:xfrm>
        </p:spPr>
        <p:txBody>
          <a:bodyPr/>
          <a:lstStyle/>
          <a:p>
            <a:r>
              <a:rPr lang="it-IT" altLang="it-IT"/>
              <a:t>Scelta della lingua</a:t>
            </a:r>
          </a:p>
          <a:p>
            <a:r>
              <a:rPr lang="it-IT" altLang="it-IT"/>
              <a:t>Scelta del contenuto</a:t>
            </a:r>
          </a:p>
          <a:p>
            <a:r>
              <a:rPr lang="it-IT" altLang="it-IT"/>
              <a:t>Scelta del mezzo</a:t>
            </a:r>
          </a:p>
          <a:p>
            <a:endParaRPr lang="it-IT" alt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Grp="1" noChangeArrowheads="1"/>
          </p:cNvSpPr>
          <p:nvPr>
            <p:ph type="title"/>
          </p:nvPr>
        </p:nvSpPr>
        <p:spPr>
          <a:xfrm>
            <a:off x="457200" y="274638"/>
            <a:ext cx="8229600" cy="6249987"/>
          </a:xfrm>
        </p:spPr>
        <p:txBody>
          <a:bodyPr/>
          <a:lstStyle/>
          <a:p>
            <a:r>
              <a:rPr lang="it-IT" altLang="it-IT"/>
              <a:t>Il sapere non è fatto di parole, oltre la forma bisogna badare al contenuto.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413792"/>
            <a:ext cx="8229600" cy="1143000"/>
          </a:xfrm>
        </p:spPr>
        <p:txBody>
          <a:bodyPr/>
          <a:lstStyle/>
          <a:p>
            <a:r>
              <a:rPr lang="it-IT" altLang="it-IT" sz="4000" dirty="0"/>
              <a:t>La contemporanea scienza della comunicazione non è nulla di nuovo rispetto alla retorica</a:t>
            </a:r>
          </a:p>
        </p:txBody>
      </p:sp>
      <p:sp>
        <p:nvSpPr>
          <p:cNvPr id="217091" name="Rectangle 3"/>
          <p:cNvSpPr>
            <a:spLocks noGrp="1" noChangeArrowheads="1"/>
          </p:cNvSpPr>
          <p:nvPr>
            <p:ph type="body" idx="1"/>
          </p:nvPr>
        </p:nvSpPr>
        <p:spPr>
          <a:xfrm>
            <a:off x="457200" y="2708275"/>
            <a:ext cx="8229600" cy="3417888"/>
          </a:xfrm>
        </p:spPr>
        <p:txBody>
          <a:bodyPr/>
          <a:lstStyle/>
          <a:p>
            <a:pPr algn="ctr">
              <a:buFontTx/>
              <a:buNone/>
            </a:pPr>
            <a:r>
              <a:rPr lang="it-IT" altLang="it-IT"/>
              <a:t>La retorica faceva differenza tra parola e significato, tra forma e contenuto.</a:t>
            </a:r>
          </a:p>
          <a:p>
            <a:pPr algn="ctr">
              <a:buFontTx/>
              <a:buNone/>
            </a:pPr>
            <a:r>
              <a:rPr lang="it-IT" altLang="it-IT"/>
              <a:t>Oggi il legame tra le parti è sempre più stretto.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a:xfrm>
            <a:off x="457200" y="274638"/>
            <a:ext cx="8229600" cy="5675312"/>
          </a:xfrm>
        </p:spPr>
        <p:txBody>
          <a:bodyPr/>
          <a:lstStyle/>
          <a:p>
            <a:r>
              <a:rPr lang="it-IT" altLang="it-IT"/>
              <a:t>Già Gorgia intuì il fondamentale ruolo della retorica: trovare un giusto linguaggio a seconda del pubblico che si ha di fronte.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a:xfrm>
            <a:off x="457200" y="274638"/>
            <a:ext cx="8229600" cy="4378325"/>
          </a:xfrm>
        </p:spPr>
        <p:txBody>
          <a:bodyPr/>
          <a:lstStyle/>
          <a:p>
            <a:r>
              <a:rPr lang="it-IT" altLang="it-IT"/>
              <a:t>La letteratura ha proposto, nel corso dei secoli, varianti sull’interpretazione delle parole.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title"/>
          </p:nvPr>
        </p:nvSpPr>
        <p:spPr>
          <a:xfrm>
            <a:off x="457200" y="274638"/>
            <a:ext cx="8229600" cy="6034087"/>
          </a:xfrm>
        </p:spPr>
        <p:txBody>
          <a:bodyPr/>
          <a:lstStyle/>
          <a:p>
            <a:r>
              <a:rPr lang="it-IT" altLang="it-IT"/>
              <a:t>Secondo Joubert “</a:t>
            </a:r>
            <a:r>
              <a:rPr lang="it-IT" altLang="it-IT" i="1"/>
              <a:t>Se un'intelligenza superiore volesse ragguagliare gli abitanti dei cieli sugli avvenimenti degli uomini e darne loro un'immagine esatta, userebbe il linguaggio di Omero.</a:t>
            </a:r>
            <a:r>
              <a:rPr lang="it-IT" altLang="it-IT"/>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673819"/>
            <a:ext cx="8229600" cy="1143000"/>
          </a:xfrm>
        </p:spPr>
        <p:txBody>
          <a:bodyPr/>
          <a:lstStyle/>
          <a:p>
            <a:r>
              <a:rPr lang="it-IT" altLang="it-IT" sz="4000" dirty="0"/>
              <a:t>Dall’Ulisse di Omero all’Ulisse di Joyce: un viaggio nella storia del personaggio. </a:t>
            </a:r>
          </a:p>
        </p:txBody>
      </p:sp>
      <p:sp>
        <p:nvSpPr>
          <p:cNvPr id="206851" name="Rectangle 3"/>
          <p:cNvSpPr>
            <a:spLocks noGrp="1" noChangeArrowheads="1"/>
          </p:cNvSpPr>
          <p:nvPr>
            <p:ph type="body" idx="1"/>
          </p:nvPr>
        </p:nvSpPr>
        <p:spPr>
          <a:xfrm>
            <a:off x="457200" y="2748681"/>
            <a:ext cx="8229600" cy="3776663"/>
          </a:xfrm>
        </p:spPr>
        <p:txBody>
          <a:bodyPr/>
          <a:lstStyle/>
          <a:p>
            <a:pPr algn="ctr">
              <a:buFontTx/>
              <a:buNone/>
            </a:pPr>
            <a:r>
              <a:rPr lang="it-IT" altLang="it-IT" sz="2800"/>
              <a:t>Il personaggio, autobiografico o fantastico, racconta sempre lo scrittore.</a:t>
            </a:r>
          </a:p>
          <a:p>
            <a:pPr algn="ctr">
              <a:buFontTx/>
              <a:buNone/>
            </a:pPr>
            <a:r>
              <a:rPr lang="it-IT" altLang="it-IT" sz="2800"/>
              <a:t>Le parole che descrivono il personaggio non possono non nascondere l’indole di chi scrive.</a:t>
            </a:r>
          </a:p>
          <a:p>
            <a:pPr algn="ctr">
              <a:buFontTx/>
              <a:buNone/>
            </a:pPr>
            <a:r>
              <a:rPr lang="it-IT" altLang="it-IT" sz="2800"/>
              <a:t>Viaggiare attraverso i personaggi significa viaggiare attraverso l’esigenza di raccontarsi; un percorso tra tempi e società.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Grp="1" noChangeArrowheads="1"/>
          </p:cNvSpPr>
          <p:nvPr>
            <p:ph type="title"/>
          </p:nvPr>
        </p:nvSpPr>
        <p:spPr>
          <a:xfrm>
            <a:off x="457200" y="274638"/>
            <a:ext cx="8229600" cy="5459412"/>
          </a:xfrm>
        </p:spPr>
        <p:txBody>
          <a:bodyPr/>
          <a:lstStyle/>
          <a:p>
            <a:r>
              <a:rPr lang="it-IT" altLang="it-IT"/>
              <a:t>La poesia regala le più forti immagini.</a:t>
            </a:r>
            <a:br>
              <a:rPr lang="it-IT" altLang="it-IT"/>
            </a:br>
            <a:r>
              <a:rPr lang="it-IT" altLang="it-IT"/>
              <a:t>Pochi versi riassumono un sentimento, anche una sola parola può sussurrare emozioni.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57200" y="274638"/>
            <a:ext cx="8229600" cy="2074862"/>
          </a:xfrm>
        </p:spPr>
        <p:txBody>
          <a:bodyPr/>
          <a:lstStyle/>
          <a:p>
            <a:r>
              <a:rPr lang="it-IT" altLang="it-IT" sz="4000"/>
              <a:t>Rimbaud da corpo alla bellezza e ne suggerisce un’immagine controversa.</a:t>
            </a:r>
          </a:p>
        </p:txBody>
      </p:sp>
      <p:sp>
        <p:nvSpPr>
          <p:cNvPr id="194563" name="Rectangle 3"/>
          <p:cNvSpPr>
            <a:spLocks noGrp="1" noChangeArrowheads="1"/>
          </p:cNvSpPr>
          <p:nvPr>
            <p:ph type="body" idx="1"/>
          </p:nvPr>
        </p:nvSpPr>
        <p:spPr>
          <a:xfrm>
            <a:off x="457200" y="2708275"/>
            <a:ext cx="8229600" cy="3417888"/>
          </a:xfrm>
        </p:spPr>
        <p:txBody>
          <a:bodyPr/>
          <a:lstStyle/>
          <a:p>
            <a:pPr algn="ctr">
              <a:buFontTx/>
              <a:buNone/>
            </a:pPr>
            <a:endParaRPr lang="it-IT" altLang="it-IT"/>
          </a:p>
          <a:p>
            <a:pPr algn="ctr">
              <a:buFontTx/>
              <a:buNone/>
            </a:pPr>
            <a:r>
              <a:rPr lang="it-IT" altLang="it-IT" i="1"/>
              <a:t>“Una sera presi sulle ginocchia la Bellezza. E l’ho trovata amara. E l’ho ingiuriata.”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it-IT" altLang="it-IT" sz="5400"/>
              <a:t>Il potere dell’immagine</a:t>
            </a:r>
          </a:p>
        </p:txBody>
      </p:sp>
      <p:sp>
        <p:nvSpPr>
          <p:cNvPr id="3077" name="Rectangle 5"/>
          <p:cNvSpPr>
            <a:spLocks noGrp="1" noChangeArrowheads="1"/>
          </p:cNvSpPr>
          <p:nvPr>
            <p:ph type="body" idx="1"/>
          </p:nvPr>
        </p:nvSpPr>
        <p:spPr>
          <a:xfrm>
            <a:off x="250825" y="2332038"/>
            <a:ext cx="8229600" cy="4525962"/>
          </a:xfrm>
        </p:spPr>
        <p:txBody>
          <a:bodyPr/>
          <a:lstStyle/>
          <a:p>
            <a:r>
              <a:rPr lang="it-IT" altLang="it-IT" sz="4400"/>
              <a:t>Esplicazione del sapere estetico</a:t>
            </a:r>
          </a:p>
          <a:p>
            <a:r>
              <a:rPr lang="it-IT" altLang="it-IT" sz="4400"/>
              <a:t>Richiamo alla memoria primaria</a:t>
            </a:r>
          </a:p>
          <a:p>
            <a:endParaRPr lang="it-IT" altLang="it-IT" sz="4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74638"/>
            <a:ext cx="8229600" cy="5675312"/>
          </a:xfrm>
        </p:spPr>
        <p:txBody>
          <a:bodyPr/>
          <a:lstStyle/>
          <a:p>
            <a:r>
              <a:rPr lang="it-IT" altLang="it-IT"/>
              <a:t>Il ruolo dell’artista nasce con l’esigenza di creare qualcosa che vada al di là del tempo e, spesso, al di là della realtà.</a:t>
            </a:r>
            <a:br>
              <a:rPr lang="it-IT" altLang="it-IT"/>
            </a:br>
            <a:r>
              <a:rPr lang="it-IT" altLang="it-IT"/>
              <a:t>L’artista inganna, plasma, confonde, imita e traduce il reale nella propria opera... con ciò si assicura l’immortalità.</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539750" y="692150"/>
            <a:ext cx="7772400" cy="2305050"/>
          </a:xfrm>
        </p:spPr>
        <p:txBody>
          <a:bodyPr anchor="ctr"/>
          <a:lstStyle/>
          <a:p>
            <a:r>
              <a:rPr lang="it-IT" altLang="it-IT" sz="4400"/>
              <a:t>Il significato dell’immagine è spunto di riflessione per critici e studiosi d’arte</a:t>
            </a:r>
          </a:p>
        </p:txBody>
      </p:sp>
      <p:sp>
        <p:nvSpPr>
          <p:cNvPr id="116739" name="Rectangle 3"/>
          <p:cNvSpPr>
            <a:spLocks noGrp="1" noChangeArrowheads="1"/>
          </p:cNvSpPr>
          <p:nvPr>
            <p:ph type="subTitle" idx="1"/>
          </p:nvPr>
        </p:nvSpPr>
        <p:spPr>
          <a:xfrm>
            <a:off x="1371600" y="3886200"/>
            <a:ext cx="6400800" cy="1752600"/>
          </a:xfrm>
        </p:spPr>
        <p:txBody>
          <a:bodyPr/>
          <a:lstStyle/>
          <a:p>
            <a:pPr>
              <a:lnSpc>
                <a:spcPct val="90000"/>
              </a:lnSpc>
            </a:pPr>
            <a:r>
              <a:rPr lang="it-IT" altLang="it-IT" sz="2800"/>
              <a:t>Dalle figure parietali alle serigrafie della pop-art, gli artisti hanno sempre nascosto qualcosa dietro un’immagine ingannevolmente leggibile.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5"/>
          <p:cNvSpPr>
            <a:spLocks noGrp="1" noChangeArrowheads="1"/>
          </p:cNvSpPr>
          <p:nvPr>
            <p:ph type="title"/>
          </p:nvPr>
        </p:nvSpPr>
        <p:spPr>
          <a:xfrm>
            <a:off x="457200" y="341784"/>
            <a:ext cx="8229600" cy="1143000"/>
          </a:xfrm>
        </p:spPr>
        <p:txBody>
          <a:bodyPr/>
          <a:lstStyle/>
          <a:p>
            <a:r>
              <a:rPr lang="it-IT" altLang="it-IT" sz="4000" dirty="0"/>
              <a:t>Studi dei calchi di figure parietali formano oggi un interessante fenomeno culturale</a:t>
            </a:r>
          </a:p>
        </p:txBody>
      </p:sp>
      <p:sp>
        <p:nvSpPr>
          <p:cNvPr id="164872" name="Rectangle 8"/>
          <p:cNvSpPr>
            <a:spLocks noGrp="1" noChangeArrowheads="1"/>
          </p:cNvSpPr>
          <p:nvPr>
            <p:ph type="body" idx="1"/>
          </p:nvPr>
        </p:nvSpPr>
        <p:spPr>
          <a:xfrm>
            <a:off x="4932363" y="1916113"/>
            <a:ext cx="3825875" cy="4525962"/>
          </a:xfrm>
        </p:spPr>
        <p:txBody>
          <a:bodyPr/>
          <a:lstStyle/>
          <a:p>
            <a:r>
              <a:rPr lang="it-IT" altLang="it-IT" sz="2000" dirty="0"/>
              <a:t>La capacità di fare arte è legata ad un processo di </a:t>
            </a:r>
            <a:r>
              <a:rPr lang="it-IT" altLang="it-IT" sz="2000" dirty="0" err="1"/>
              <a:t>encefalizzazione</a:t>
            </a:r>
            <a:r>
              <a:rPr lang="it-IT" altLang="it-IT" sz="2000" dirty="0"/>
              <a:t> avvenuto nei nostri antenati oltre 3 milioni di anni fa.</a:t>
            </a:r>
          </a:p>
          <a:p>
            <a:r>
              <a:rPr lang="it-IT" altLang="it-IT" sz="2000" dirty="0"/>
              <a:t>Nasceva l’esigenza di rappresentare scene di caccia o elementi naturali.</a:t>
            </a:r>
          </a:p>
          <a:p>
            <a:r>
              <a:rPr lang="it-IT" altLang="it-IT" sz="2000" b="1" dirty="0"/>
              <a:t>Riprodurre immagini per sentirsi coinvolti nel processo naturale</a:t>
            </a:r>
          </a:p>
          <a:p>
            <a:r>
              <a:rPr lang="it-IT" altLang="it-IT" sz="2000" dirty="0"/>
              <a:t>Entrare in scena grazie alla riproducibilità di eventi non plasmabili nella realtà.</a:t>
            </a:r>
          </a:p>
          <a:p>
            <a:endParaRPr lang="it-IT" altLang="it-IT" sz="2000" dirty="0"/>
          </a:p>
        </p:txBody>
      </p:sp>
      <p:pic>
        <p:nvPicPr>
          <p:cNvPr id="164868" name="Picture 4" descr="calchi_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321175" cy="4408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33375"/>
            <a:ext cx="8229600" cy="1800225"/>
          </a:xfrm>
        </p:spPr>
        <p:txBody>
          <a:bodyPr/>
          <a:lstStyle/>
          <a:p>
            <a:r>
              <a:rPr lang="it-IT" altLang="it-IT" sz="4000"/>
              <a:t>Jacques-Louis David: dalla tensione tra ideale e reale scaturisce l’inno all’universo del mito </a:t>
            </a:r>
          </a:p>
        </p:txBody>
      </p:sp>
      <p:sp>
        <p:nvSpPr>
          <p:cNvPr id="117764" name="Rectangle 4"/>
          <p:cNvSpPr>
            <a:spLocks noGrp="1" noChangeArrowheads="1"/>
          </p:cNvSpPr>
          <p:nvPr>
            <p:ph type="body" sz="half" idx="2"/>
          </p:nvPr>
        </p:nvSpPr>
        <p:spPr>
          <a:xfrm>
            <a:off x="4648200" y="2565400"/>
            <a:ext cx="4038600" cy="3560763"/>
          </a:xfrm>
        </p:spPr>
        <p:txBody>
          <a:bodyPr/>
          <a:lstStyle/>
          <a:p>
            <a:pPr>
              <a:lnSpc>
                <a:spcPct val="80000"/>
              </a:lnSpc>
            </a:pPr>
            <a:r>
              <a:rPr lang="it-IT" altLang="it-IT" sz="2400" dirty="0"/>
              <a:t>“Marte disarmato da Venere e le Grazie” ricerca nell’antichità esempi illustri da cui trarre orientamento per il presente. </a:t>
            </a:r>
          </a:p>
          <a:p>
            <a:pPr>
              <a:lnSpc>
                <a:spcPct val="80000"/>
              </a:lnSpc>
            </a:pPr>
            <a:r>
              <a:rPr lang="it-IT" altLang="it-IT" sz="2400" b="1" dirty="0"/>
              <a:t>Una sostituzione dei personaggi al loro mitico significato fa leggere il dipinto come un saggio sulla corruzione.  </a:t>
            </a:r>
          </a:p>
        </p:txBody>
      </p:sp>
      <p:pic>
        <p:nvPicPr>
          <p:cNvPr id="117765" name="Picture 5" descr="pag 2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2492375"/>
            <a:ext cx="4105275"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413792"/>
            <a:ext cx="8229600" cy="1143000"/>
          </a:xfrm>
        </p:spPr>
        <p:txBody>
          <a:bodyPr/>
          <a:lstStyle/>
          <a:p>
            <a:r>
              <a:rPr lang="it-IT" altLang="it-IT" sz="4000" dirty="0"/>
              <a:t>Il neoclassicismo di Appiani diventa un nuovo modo di celebrare personaggi illustri</a:t>
            </a:r>
          </a:p>
        </p:txBody>
      </p:sp>
      <p:sp>
        <p:nvSpPr>
          <p:cNvPr id="118788" name="Rectangle 4"/>
          <p:cNvSpPr>
            <a:spLocks noGrp="1" noChangeArrowheads="1"/>
          </p:cNvSpPr>
          <p:nvPr>
            <p:ph type="body" sz="half" idx="2"/>
          </p:nvPr>
        </p:nvSpPr>
        <p:spPr>
          <a:xfrm>
            <a:off x="4648200" y="2133600"/>
            <a:ext cx="4038600" cy="3992563"/>
          </a:xfrm>
        </p:spPr>
        <p:txBody>
          <a:bodyPr/>
          <a:lstStyle/>
          <a:p>
            <a:pPr>
              <a:lnSpc>
                <a:spcPct val="90000"/>
              </a:lnSpc>
            </a:pPr>
            <a:r>
              <a:rPr lang="it-IT" altLang="it-IT" sz="2400"/>
              <a:t>La mano sulla corona per indicare il potere conquistato e non ereditato</a:t>
            </a:r>
          </a:p>
          <a:p>
            <a:pPr>
              <a:lnSpc>
                <a:spcPct val="90000"/>
              </a:lnSpc>
            </a:pPr>
            <a:r>
              <a:rPr lang="it-IT" altLang="it-IT" sz="2400"/>
              <a:t>Colori sobri (manca il suntuoso velluto rosso)</a:t>
            </a:r>
          </a:p>
          <a:p>
            <a:pPr>
              <a:lnSpc>
                <a:spcPct val="90000"/>
              </a:lnSpc>
            </a:pPr>
            <a:r>
              <a:rPr lang="it-IT" altLang="it-IT" sz="2400"/>
              <a:t>A celebrare il prestigio di Napoleone sono le due figure mitiche che formano un arco sull’imperatore</a:t>
            </a:r>
          </a:p>
        </p:txBody>
      </p:sp>
      <p:pic>
        <p:nvPicPr>
          <p:cNvPr id="118789" name="Picture 5" descr="libro 1 p 38"/>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39750" y="2133600"/>
            <a:ext cx="3430588"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4638"/>
            <a:ext cx="8229600" cy="2001837"/>
          </a:xfrm>
        </p:spPr>
        <p:txBody>
          <a:bodyPr/>
          <a:lstStyle/>
          <a:p>
            <a:r>
              <a:rPr lang="it-IT" altLang="it-IT" sz="4000"/>
              <a:t>L’inquietudine preromantica incontra l’arte classica. “L’artista commosso dalla grandezza delle rovine antiche”</a:t>
            </a:r>
          </a:p>
        </p:txBody>
      </p:sp>
      <p:sp>
        <p:nvSpPr>
          <p:cNvPr id="119812" name="Rectangle 4"/>
          <p:cNvSpPr>
            <a:spLocks noGrp="1" noChangeArrowheads="1"/>
          </p:cNvSpPr>
          <p:nvPr>
            <p:ph type="body" sz="half" idx="2"/>
          </p:nvPr>
        </p:nvSpPr>
        <p:spPr>
          <a:xfrm>
            <a:off x="4648200" y="2565400"/>
            <a:ext cx="4038600" cy="3560763"/>
          </a:xfrm>
        </p:spPr>
        <p:txBody>
          <a:bodyPr/>
          <a:lstStyle/>
          <a:p>
            <a:pPr marL="0" indent="0">
              <a:buNone/>
            </a:pPr>
            <a:r>
              <a:rPr lang="it-IT" altLang="it-IT" sz="2800" dirty="0"/>
              <a:t>L’inarrivabile grandiosità dell’antico tormenta gli artisti e il disagio si fa immagine visiva con le pennellate di </a:t>
            </a:r>
            <a:r>
              <a:rPr lang="it-IT" altLang="it-IT" sz="2800" dirty="0" err="1"/>
              <a:t>Fussli</a:t>
            </a:r>
            <a:endParaRPr lang="it-IT" altLang="it-IT" sz="2800" dirty="0"/>
          </a:p>
        </p:txBody>
      </p:sp>
      <p:pic>
        <p:nvPicPr>
          <p:cNvPr id="119813" name="Picture 5" descr="libro 1 p 38"/>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2520776"/>
            <a:ext cx="3465513" cy="429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it-IT" altLang="it-IT" sz="4000"/>
              <a:t>“Le spigolatrici” di Millet: realismo e denuncia sociale</a:t>
            </a:r>
          </a:p>
        </p:txBody>
      </p:sp>
      <p:sp>
        <p:nvSpPr>
          <p:cNvPr id="120835" name="Rectangle 3"/>
          <p:cNvSpPr>
            <a:spLocks noGrp="1" noChangeArrowheads="1"/>
          </p:cNvSpPr>
          <p:nvPr>
            <p:ph type="body" sz="half" idx="1"/>
          </p:nvPr>
        </p:nvSpPr>
        <p:spPr/>
        <p:txBody>
          <a:bodyPr/>
          <a:lstStyle/>
          <a:p>
            <a:pPr marL="0" indent="0">
              <a:buNone/>
            </a:pPr>
            <a:r>
              <a:rPr lang="it-IT" altLang="it-IT" sz="2400" dirty="0"/>
              <a:t>A metà XIX secolo, proprio quando il governo francese si gloriava di aver cancellato la miseria, il dipinto di </a:t>
            </a:r>
            <a:r>
              <a:rPr lang="it-IT" altLang="it-IT" sz="2400" dirty="0" err="1"/>
              <a:t>Millet</a:t>
            </a:r>
            <a:r>
              <a:rPr lang="it-IT" altLang="it-IT" sz="2400" dirty="0"/>
              <a:t> fece parlare le classi dominanti e la borghesia che temevano nuove lotte sociali del proletariato.</a:t>
            </a:r>
          </a:p>
        </p:txBody>
      </p:sp>
      <p:pic>
        <p:nvPicPr>
          <p:cNvPr id="120837" name="Picture 5" descr="pag 12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54263"/>
            <a:ext cx="4038600" cy="301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it-IT" altLang="it-IT" sz="4000"/>
              <a:t>Seurat: il puntinismo come espressione di libertà</a:t>
            </a:r>
          </a:p>
        </p:txBody>
      </p:sp>
      <p:sp>
        <p:nvSpPr>
          <p:cNvPr id="121859" name="Rectangle 3"/>
          <p:cNvSpPr>
            <a:spLocks noGrp="1" noChangeArrowheads="1"/>
          </p:cNvSpPr>
          <p:nvPr>
            <p:ph type="body" sz="half" idx="1"/>
          </p:nvPr>
        </p:nvSpPr>
        <p:spPr/>
        <p:txBody>
          <a:bodyPr/>
          <a:lstStyle/>
          <a:p>
            <a:r>
              <a:rPr lang="it-IT" altLang="it-IT" sz="2400" dirty="0"/>
              <a:t>La tecnica del pittore francese suddivide la tavolozza dei colori</a:t>
            </a:r>
          </a:p>
          <a:p>
            <a:r>
              <a:rPr lang="it-IT" altLang="it-IT" sz="2400" dirty="0"/>
              <a:t>Ogni punto di colore è libero e indipendente</a:t>
            </a:r>
          </a:p>
          <a:p>
            <a:r>
              <a:rPr lang="it-IT" altLang="it-IT" sz="2400" dirty="0"/>
              <a:t>Atomi di colore da unire e poi distaccare per confermare la loro validità nello spazio</a:t>
            </a:r>
          </a:p>
          <a:p>
            <a:r>
              <a:rPr lang="it-IT" altLang="it-IT" sz="2400" b="1" dirty="0"/>
              <a:t>Estremo realismo o fantasia pittorica?</a:t>
            </a:r>
          </a:p>
        </p:txBody>
      </p:sp>
      <p:pic>
        <p:nvPicPr>
          <p:cNvPr id="121861" name="Picture 5" descr="pag 16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489200"/>
            <a:ext cx="4038600" cy="274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it-IT" altLang="it-IT" sz="4000"/>
              <a:t>Munch dipinge l’angoscia come può scriverla il poeta</a:t>
            </a:r>
          </a:p>
        </p:txBody>
      </p:sp>
      <p:sp>
        <p:nvSpPr>
          <p:cNvPr id="122884" name="Rectangle 4"/>
          <p:cNvSpPr>
            <a:spLocks noGrp="1" noChangeArrowheads="1"/>
          </p:cNvSpPr>
          <p:nvPr>
            <p:ph type="body" sz="half" idx="2"/>
          </p:nvPr>
        </p:nvSpPr>
        <p:spPr/>
        <p:txBody>
          <a:bodyPr/>
          <a:lstStyle/>
          <a:p>
            <a:r>
              <a:rPr lang="it-IT" altLang="it-IT" sz="2800" b="1" dirty="0"/>
              <a:t>L’urlo interiore si fa colore</a:t>
            </a:r>
          </a:p>
          <a:p>
            <a:r>
              <a:rPr lang="it-IT" altLang="it-IT" sz="2800" dirty="0"/>
              <a:t>I toni pittorici rispecchiano i toni dell’animo</a:t>
            </a:r>
          </a:p>
        </p:txBody>
      </p:sp>
      <p:pic>
        <p:nvPicPr>
          <p:cNvPr id="122885" name="Picture 5" descr="pag 180"/>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55700" y="2071688"/>
            <a:ext cx="2641600"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413792"/>
            <a:ext cx="8229600" cy="1143000"/>
          </a:xfrm>
        </p:spPr>
        <p:txBody>
          <a:bodyPr/>
          <a:lstStyle/>
          <a:p>
            <a:r>
              <a:rPr lang="it-IT" altLang="it-IT" sz="4000" dirty="0"/>
              <a:t>“La mano del violinista” di Balla conferma ai futuristi il primato del movimento</a:t>
            </a:r>
          </a:p>
        </p:txBody>
      </p:sp>
      <p:sp>
        <p:nvSpPr>
          <p:cNvPr id="123907" name="Rectangle 3"/>
          <p:cNvSpPr>
            <a:spLocks noGrp="1" noChangeArrowheads="1"/>
          </p:cNvSpPr>
          <p:nvPr>
            <p:ph type="body" sz="half" idx="1"/>
          </p:nvPr>
        </p:nvSpPr>
        <p:spPr>
          <a:xfrm>
            <a:off x="457200" y="2420938"/>
            <a:ext cx="4038600" cy="3705225"/>
          </a:xfrm>
        </p:spPr>
        <p:txBody>
          <a:bodyPr/>
          <a:lstStyle/>
          <a:p>
            <a:r>
              <a:rPr lang="it-IT" altLang="it-IT" sz="2800" dirty="0"/>
              <a:t>Movimento, compenetrazione tra spazio e ambiente</a:t>
            </a:r>
          </a:p>
          <a:p>
            <a:r>
              <a:rPr lang="it-IT" altLang="it-IT" sz="2800" b="1" dirty="0"/>
              <a:t>Scomporre il moto di un oggetto per coglierne l’essenza</a:t>
            </a:r>
          </a:p>
        </p:txBody>
      </p:sp>
      <p:pic>
        <p:nvPicPr>
          <p:cNvPr id="123909" name="Picture 5" descr="pag 20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919413"/>
            <a:ext cx="4038600" cy="2706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a:xfrm>
            <a:off x="457200" y="332656"/>
            <a:ext cx="8229600" cy="1143000"/>
          </a:xfrm>
        </p:spPr>
        <p:txBody>
          <a:bodyPr/>
          <a:lstStyle/>
          <a:p>
            <a:r>
              <a:rPr lang="it-IT" altLang="it-IT" sz="4000" dirty="0"/>
              <a:t>L’immagine è un vero e proprio </a:t>
            </a:r>
            <a:r>
              <a:rPr lang="it-IT" altLang="it-IT" sz="4000" dirty="0" err="1"/>
              <a:t>testo,un</a:t>
            </a:r>
            <a:r>
              <a:rPr lang="it-IT" altLang="it-IT" sz="4000" dirty="0"/>
              <a:t> oggetto semiotico da  interpretare</a:t>
            </a:r>
          </a:p>
        </p:txBody>
      </p:sp>
      <p:sp>
        <p:nvSpPr>
          <p:cNvPr id="186374" name="Rectangle 6"/>
          <p:cNvSpPr>
            <a:spLocks noGrp="1" noChangeArrowheads="1"/>
          </p:cNvSpPr>
          <p:nvPr>
            <p:ph type="body" sz="half" idx="2"/>
          </p:nvPr>
        </p:nvSpPr>
        <p:spPr>
          <a:xfrm>
            <a:off x="4716463" y="2133600"/>
            <a:ext cx="4038600" cy="4525963"/>
          </a:xfrm>
        </p:spPr>
        <p:txBody>
          <a:bodyPr/>
          <a:lstStyle/>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buFontTx/>
              <a:buNone/>
            </a:pPr>
            <a:endParaRPr lang="it-IT" altLang="it-IT" sz="800"/>
          </a:p>
        </p:txBody>
      </p:sp>
      <p:sp>
        <p:nvSpPr>
          <p:cNvPr id="186376" name="Rectangle 8"/>
          <p:cNvSpPr>
            <a:spLocks noGrp="1" noChangeArrowheads="1"/>
          </p:cNvSpPr>
          <p:nvPr>
            <p:ph type="body" sz="half" idx="1"/>
          </p:nvPr>
        </p:nvSpPr>
        <p:spPr>
          <a:xfrm>
            <a:off x="323850" y="2708275"/>
            <a:ext cx="4038600" cy="4149725"/>
          </a:xfrm>
        </p:spPr>
        <p:txBody>
          <a:bodyPr/>
          <a:lstStyle/>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pPr>
            <a:endParaRPr lang="it-IT" altLang="it-IT" sz="800"/>
          </a:p>
          <a:p>
            <a:pPr>
              <a:lnSpc>
                <a:spcPct val="80000"/>
              </a:lnSpc>
              <a:buFontTx/>
              <a:buNone/>
            </a:pPr>
            <a:endParaRPr lang="it-IT" altLang="it-IT" sz="600"/>
          </a:p>
          <a:p>
            <a:pPr algn="ctr">
              <a:lnSpc>
                <a:spcPct val="80000"/>
              </a:lnSpc>
              <a:buFontTx/>
              <a:buNone/>
            </a:pPr>
            <a:endParaRPr lang="it-IT" altLang="it-IT" sz="800"/>
          </a:p>
          <a:p>
            <a:pPr algn="ctr">
              <a:lnSpc>
                <a:spcPct val="80000"/>
              </a:lnSpc>
              <a:buFontTx/>
              <a:buNone/>
            </a:pPr>
            <a:endParaRPr lang="it-IT" altLang="it-IT" sz="800"/>
          </a:p>
          <a:p>
            <a:pPr algn="ctr">
              <a:lnSpc>
                <a:spcPct val="80000"/>
              </a:lnSpc>
              <a:buFontTx/>
              <a:buNone/>
            </a:pPr>
            <a:endParaRPr lang="it-IT" altLang="it-IT" sz="800"/>
          </a:p>
          <a:p>
            <a:pPr algn="ctr">
              <a:lnSpc>
                <a:spcPct val="80000"/>
              </a:lnSpc>
              <a:buFontTx/>
              <a:buNone/>
            </a:pPr>
            <a:endParaRPr lang="it-IT" altLang="it-IT" sz="800"/>
          </a:p>
          <a:p>
            <a:pPr algn="ctr">
              <a:lnSpc>
                <a:spcPct val="80000"/>
              </a:lnSpc>
              <a:buFontTx/>
              <a:buNone/>
            </a:pPr>
            <a:endParaRPr lang="it-IT" altLang="it-IT" sz="800"/>
          </a:p>
          <a:p>
            <a:pPr algn="ctr">
              <a:lnSpc>
                <a:spcPct val="80000"/>
              </a:lnSpc>
              <a:buFontTx/>
              <a:buNone/>
            </a:pPr>
            <a:endParaRPr lang="it-IT" altLang="it-IT" sz="800"/>
          </a:p>
          <a:p>
            <a:pPr algn="ctr">
              <a:lnSpc>
                <a:spcPct val="80000"/>
              </a:lnSpc>
              <a:buFontTx/>
              <a:buNone/>
            </a:pPr>
            <a:endParaRPr lang="it-IT" altLang="it-IT" sz="800"/>
          </a:p>
          <a:p>
            <a:pPr algn="ctr">
              <a:lnSpc>
                <a:spcPct val="80000"/>
              </a:lnSpc>
              <a:buFontTx/>
              <a:buNone/>
            </a:pPr>
            <a:r>
              <a:rPr lang="it-IT" altLang="it-IT" sz="1800"/>
              <a:t>Quando nel 1917 gli Stati Uniti entrarono nella guerra mondiale, i pubblicitari offrirono i loro servizi al Governo. “I want you” è probabilmente il più famoso manifesto americano di tutti i tempi; portò al reclutamento di 13 milioni di uomini in un solo giorno</a:t>
            </a:r>
            <a:r>
              <a:rPr lang="it-IT" altLang="it-IT" sz="1600"/>
              <a:t>.</a:t>
            </a:r>
          </a:p>
          <a:p>
            <a:pPr algn="ctr">
              <a:lnSpc>
                <a:spcPct val="80000"/>
              </a:lnSpc>
              <a:buFontTx/>
              <a:buNone/>
            </a:pPr>
            <a:endParaRPr lang="it-IT" altLang="it-IT" sz="1600"/>
          </a:p>
          <a:p>
            <a:pPr>
              <a:lnSpc>
                <a:spcPct val="80000"/>
              </a:lnSpc>
            </a:pPr>
            <a:endParaRPr lang="it-IT" altLang="it-IT" sz="1600"/>
          </a:p>
        </p:txBody>
      </p:sp>
      <p:pic>
        <p:nvPicPr>
          <p:cNvPr id="1863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855267"/>
            <a:ext cx="2808287" cy="250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378" name="Rectangle 10"/>
          <p:cNvSpPr>
            <a:spLocks noChangeArrowheads="1"/>
          </p:cNvSpPr>
          <p:nvPr/>
        </p:nvSpPr>
        <p:spPr bwMode="auto">
          <a:xfrm>
            <a:off x="4572000" y="4437063"/>
            <a:ext cx="45720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it-IT" altLang="it-IT"/>
              <a:t>Churchill, primo ministro delRegno Unito durante la seconda guerra mondiale,saluta la folla atteggiando le dita della mano a “V” in segno di vittoria. La sua immagine catturò il popolo che si unì in dovere all’ora “della grandezza”, anche se il prezzo da pagare furono milioni di vite umane.</a:t>
            </a:r>
          </a:p>
          <a:p>
            <a:pPr>
              <a:lnSpc>
                <a:spcPct val="80000"/>
              </a:lnSpc>
              <a:spcBef>
                <a:spcPct val="50000"/>
              </a:spcBef>
              <a:buFontTx/>
              <a:buChar char="•"/>
            </a:pPr>
            <a:endParaRPr lang="it-IT" altLang="it-IT" sz="1600"/>
          </a:p>
        </p:txBody>
      </p:sp>
      <p:pic>
        <p:nvPicPr>
          <p:cNvPr id="186379" name="Picture 11" descr="libro 2 p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797546"/>
            <a:ext cx="1911350" cy="249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413792"/>
            <a:ext cx="8229600" cy="1143000"/>
          </a:xfrm>
        </p:spPr>
        <p:txBody>
          <a:bodyPr/>
          <a:lstStyle/>
          <a:p>
            <a:r>
              <a:rPr lang="it-IT" altLang="it-IT" sz="4000" dirty="0"/>
              <a:t>L’opera più sconcertante del Novecento : espressione del contenuto e non delle apparenze</a:t>
            </a:r>
          </a:p>
        </p:txBody>
      </p:sp>
      <p:pic>
        <p:nvPicPr>
          <p:cNvPr id="124932" name="Picture 4" descr="pag 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4067175"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413792"/>
            <a:ext cx="8229600" cy="1143000"/>
          </a:xfrm>
        </p:spPr>
        <p:txBody>
          <a:bodyPr/>
          <a:lstStyle/>
          <a:p>
            <a:r>
              <a:rPr lang="it-IT" altLang="it-IT" sz="4000" dirty="0"/>
              <a:t>Ricerca sull’origine dell’operazione estetica: </a:t>
            </a:r>
            <a:r>
              <a:rPr lang="it-IT" altLang="it-IT" sz="4000" dirty="0" smtClean="0"/>
              <a:t>Kandinskij </a:t>
            </a:r>
            <a:r>
              <a:rPr lang="it-IT" altLang="it-IT" sz="4000" dirty="0"/>
              <a:t>e l’ “acquarello astratto”</a:t>
            </a:r>
          </a:p>
        </p:txBody>
      </p:sp>
      <p:sp>
        <p:nvSpPr>
          <p:cNvPr id="125956" name="Rectangle 4"/>
          <p:cNvSpPr>
            <a:spLocks noGrp="1" noChangeArrowheads="1"/>
          </p:cNvSpPr>
          <p:nvPr>
            <p:ph type="body" sz="half" idx="2"/>
          </p:nvPr>
        </p:nvSpPr>
        <p:spPr>
          <a:xfrm>
            <a:off x="4648200" y="1989138"/>
            <a:ext cx="4038600" cy="4137025"/>
          </a:xfrm>
        </p:spPr>
        <p:txBody>
          <a:bodyPr/>
          <a:lstStyle/>
          <a:p>
            <a:pPr>
              <a:lnSpc>
                <a:spcPct val="90000"/>
              </a:lnSpc>
            </a:pPr>
            <a:r>
              <a:rPr lang="it-IT" altLang="it-IT" sz="2800" dirty="0"/>
              <a:t>Grammatica spirituale del colore </a:t>
            </a:r>
          </a:p>
          <a:p>
            <a:pPr>
              <a:lnSpc>
                <a:spcPct val="90000"/>
              </a:lnSpc>
            </a:pPr>
            <a:r>
              <a:rPr lang="it-IT" altLang="it-IT" sz="2800" dirty="0"/>
              <a:t>Schizzo informe corrisponde al primo rapporto del bambino con la realtà</a:t>
            </a:r>
          </a:p>
          <a:p>
            <a:pPr>
              <a:lnSpc>
                <a:spcPct val="90000"/>
              </a:lnSpc>
            </a:pPr>
            <a:r>
              <a:rPr lang="it-IT" altLang="it-IT" sz="2800" b="1" dirty="0"/>
              <a:t>Primo contatto con un mondo del quale l’essere umano non sa nulla</a:t>
            </a:r>
          </a:p>
        </p:txBody>
      </p:sp>
      <p:pic>
        <p:nvPicPr>
          <p:cNvPr id="125957" name="Picture 5" descr="pag 216"/>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2133600"/>
            <a:ext cx="3529012" cy="381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418356"/>
            <a:ext cx="8229600" cy="1714500"/>
          </a:xfrm>
        </p:spPr>
        <p:txBody>
          <a:bodyPr/>
          <a:lstStyle/>
          <a:p>
            <a:r>
              <a:rPr lang="it-IT" altLang="it-IT" sz="4000" dirty="0"/>
              <a:t>Il dadaismo come espressione di rivolta intellettuale nei confronti della cultura contemporanea. Duchamp</a:t>
            </a:r>
          </a:p>
        </p:txBody>
      </p:sp>
      <p:sp>
        <p:nvSpPr>
          <p:cNvPr id="126980" name="Rectangle 4"/>
          <p:cNvSpPr>
            <a:spLocks noGrp="1" noChangeArrowheads="1"/>
          </p:cNvSpPr>
          <p:nvPr>
            <p:ph type="body" sz="half" idx="2"/>
          </p:nvPr>
        </p:nvSpPr>
        <p:spPr>
          <a:xfrm>
            <a:off x="4648200" y="2800399"/>
            <a:ext cx="4038600" cy="3633788"/>
          </a:xfrm>
        </p:spPr>
        <p:txBody>
          <a:bodyPr/>
          <a:lstStyle/>
          <a:p>
            <a:pPr>
              <a:lnSpc>
                <a:spcPct val="80000"/>
              </a:lnSpc>
            </a:pPr>
            <a:r>
              <a:rPr lang="it-IT" altLang="it-IT" sz="2400" dirty="0"/>
              <a:t>“il grande vetro” : metafora dell’impossibilità dell’incontro tra i due sessi</a:t>
            </a:r>
          </a:p>
          <a:p>
            <a:pPr>
              <a:lnSpc>
                <a:spcPct val="80000"/>
              </a:lnSpc>
            </a:pPr>
            <a:r>
              <a:rPr lang="it-IT" altLang="it-IT" sz="2400" dirty="0"/>
              <a:t>Come i ready made si esalta la non funzionalità della macchina</a:t>
            </a:r>
          </a:p>
          <a:p>
            <a:pPr>
              <a:lnSpc>
                <a:spcPct val="80000"/>
              </a:lnSpc>
            </a:pPr>
            <a:r>
              <a:rPr lang="it-IT" altLang="it-IT" sz="2400" b="1" dirty="0"/>
              <a:t>Nuova visione dell’arte; si abbandona il senso estetico per introdurre il concettualismo. </a:t>
            </a:r>
          </a:p>
        </p:txBody>
      </p:sp>
      <p:pic>
        <p:nvPicPr>
          <p:cNvPr id="126981" name="Picture 5" descr="312a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1550" y="2493218"/>
            <a:ext cx="3313113" cy="424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it-IT" altLang="it-IT" sz="4000"/>
              <a:t>“Le muse inquietanti” di De Chirico, l’enigma di un luogo metafisico.</a:t>
            </a:r>
          </a:p>
        </p:txBody>
      </p:sp>
      <p:sp>
        <p:nvSpPr>
          <p:cNvPr id="128004" name="Rectangle 4"/>
          <p:cNvSpPr>
            <a:spLocks noGrp="1" noChangeArrowheads="1"/>
          </p:cNvSpPr>
          <p:nvPr>
            <p:ph type="body" sz="half" idx="2"/>
          </p:nvPr>
        </p:nvSpPr>
        <p:spPr/>
        <p:txBody>
          <a:bodyPr/>
          <a:lstStyle/>
          <a:p>
            <a:r>
              <a:rPr lang="it-IT" altLang="it-IT" sz="2400" dirty="0"/>
              <a:t>Piazza fantastica trasformata in palcoscenico teatrale</a:t>
            </a:r>
          </a:p>
          <a:p>
            <a:r>
              <a:rPr lang="it-IT" altLang="it-IT" sz="2400" dirty="0"/>
              <a:t>Senso di mistero ed effetti di parodia</a:t>
            </a:r>
          </a:p>
          <a:p>
            <a:r>
              <a:rPr lang="it-IT" altLang="it-IT" sz="2400" b="1" dirty="0"/>
              <a:t>Ambiguità degli oggetti</a:t>
            </a:r>
          </a:p>
          <a:p>
            <a:r>
              <a:rPr lang="it-IT" altLang="it-IT" sz="2400" dirty="0"/>
              <a:t>Effetto di estraneazione per la compresenza di antico e moderno</a:t>
            </a:r>
          </a:p>
        </p:txBody>
      </p:sp>
      <p:pic>
        <p:nvPicPr>
          <p:cNvPr id="128005" name="Picture 5" descr="pag 218"/>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62025" y="1600200"/>
            <a:ext cx="30289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274638"/>
            <a:ext cx="4835525" cy="6394450"/>
          </a:xfrm>
        </p:spPr>
        <p:txBody>
          <a:bodyPr/>
          <a:lstStyle/>
          <a:p>
            <a:r>
              <a:rPr lang="it-IT" altLang="it-IT" sz="4000" dirty="0"/>
              <a:t>Equilibrio tra quantità </a:t>
            </a:r>
            <a:r>
              <a:rPr lang="it-IT" altLang="it-IT" sz="4000" dirty="0" smtClean="0"/>
              <a:t>spaziali, linee </a:t>
            </a:r>
            <a:r>
              <a:rPr lang="it-IT" altLang="it-IT" sz="4000" dirty="0"/>
              <a:t>e colori fanno del “Quadro I” di </a:t>
            </a:r>
            <a:r>
              <a:rPr lang="it-IT" altLang="it-IT" sz="4000" dirty="0" err="1"/>
              <a:t>Mondrian</a:t>
            </a:r>
            <a:r>
              <a:rPr lang="it-IT" altLang="it-IT" sz="4000" dirty="0"/>
              <a:t> l’essenza elementare di tutte le variazioni timbriche possibili.</a:t>
            </a:r>
          </a:p>
        </p:txBody>
      </p:sp>
      <p:sp>
        <p:nvSpPr>
          <p:cNvPr id="129027" name="Rectangle 3"/>
          <p:cNvSpPr>
            <a:spLocks noGrp="1" noChangeArrowheads="1"/>
          </p:cNvSpPr>
          <p:nvPr>
            <p:ph type="body" sz="half" idx="1"/>
          </p:nvPr>
        </p:nvSpPr>
        <p:spPr>
          <a:xfrm>
            <a:off x="6113463" y="4508500"/>
            <a:ext cx="3030537" cy="2205038"/>
          </a:xfrm>
        </p:spPr>
        <p:txBody>
          <a:bodyPr/>
          <a:lstStyle/>
          <a:p>
            <a:pPr marL="0" indent="0">
              <a:buNone/>
            </a:pPr>
            <a:r>
              <a:rPr lang="it-IT" altLang="it-IT" sz="2800" dirty="0"/>
              <a:t>Forze spirituali svuotate da ogni riferimento naturalistico</a:t>
            </a:r>
          </a:p>
        </p:txBody>
      </p:sp>
      <p:pic>
        <p:nvPicPr>
          <p:cNvPr id="129029" name="Picture 5" descr="libro 1 p 242"/>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156325" y="260350"/>
            <a:ext cx="2732088"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it-IT" altLang="it-IT" sz="4000"/>
              <a:t>Guernica: un urlo contro la guerra</a:t>
            </a:r>
          </a:p>
        </p:txBody>
      </p:sp>
      <p:sp>
        <p:nvSpPr>
          <p:cNvPr id="130051" name="Rectangle 3"/>
          <p:cNvSpPr>
            <a:spLocks noGrp="1" noChangeArrowheads="1"/>
          </p:cNvSpPr>
          <p:nvPr>
            <p:ph type="body" sz="half" idx="1"/>
          </p:nvPr>
        </p:nvSpPr>
        <p:spPr>
          <a:xfrm>
            <a:off x="468313" y="1341438"/>
            <a:ext cx="8229600" cy="2185987"/>
          </a:xfrm>
        </p:spPr>
        <p:txBody>
          <a:bodyPr/>
          <a:lstStyle/>
          <a:p>
            <a:pPr>
              <a:lnSpc>
                <a:spcPct val="80000"/>
              </a:lnSpc>
            </a:pPr>
            <a:r>
              <a:rPr lang="it-IT" altLang="it-IT" sz="2400" dirty="0"/>
              <a:t>All’efficace contrasto del bianco e del nero è affidato il senso di tragedia e d’angoscia della rappresentazione</a:t>
            </a:r>
          </a:p>
          <a:p>
            <a:pPr>
              <a:lnSpc>
                <a:spcPct val="80000"/>
              </a:lnSpc>
            </a:pPr>
            <a:r>
              <a:rPr lang="it-IT" altLang="it-IT" sz="2400" dirty="0"/>
              <a:t>La ferocia delle figure si congiunge a quella degli animali</a:t>
            </a:r>
          </a:p>
          <a:p>
            <a:pPr>
              <a:lnSpc>
                <a:spcPct val="80000"/>
              </a:lnSpc>
            </a:pPr>
            <a:r>
              <a:rPr lang="it-IT" altLang="it-IT" sz="2400" dirty="0"/>
              <a:t>Grande fascino sia estetico sia ideologico</a:t>
            </a:r>
          </a:p>
          <a:p>
            <a:pPr>
              <a:lnSpc>
                <a:spcPct val="80000"/>
              </a:lnSpc>
            </a:pPr>
            <a:r>
              <a:rPr lang="it-IT" altLang="it-IT" sz="2400" b="1" dirty="0"/>
              <a:t>Con Guernica i pittori cominciano a capire di esistere in un mondo ancora da fare</a:t>
            </a:r>
          </a:p>
        </p:txBody>
      </p:sp>
      <p:pic>
        <p:nvPicPr>
          <p:cNvPr id="130053" name="Picture 5" descr="guernic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03350" y="3644900"/>
            <a:ext cx="6207125" cy="299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4638"/>
            <a:ext cx="8229600" cy="3082925"/>
          </a:xfrm>
        </p:spPr>
        <p:txBody>
          <a:bodyPr/>
          <a:lstStyle/>
          <a:p>
            <a:r>
              <a:rPr lang="it-IT" altLang="it-IT" sz="3200"/>
              <a:t>Talvolta il nome di un oggetto prende il posto di un’immagine. Una parola può sostituire un oggetto nella realtà. Un’immagine può prendere il posto di una parola in una frase. In un quadro le parole sono della stessa sostanza delle immagini.</a:t>
            </a:r>
          </a:p>
        </p:txBody>
      </p:sp>
      <p:pic>
        <p:nvPicPr>
          <p:cNvPr id="131076" name="Picture 4" descr="313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573463"/>
            <a:ext cx="4608513"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4638"/>
            <a:ext cx="4043363" cy="6394450"/>
          </a:xfrm>
        </p:spPr>
        <p:txBody>
          <a:bodyPr/>
          <a:lstStyle/>
          <a:p>
            <a:r>
              <a:rPr lang="it-IT" altLang="it-IT" sz="4000"/>
              <a:t>Per ristabilire una concordanza tra realtà e arte, gli artisti della pop art inseriscono nelle proprie opere la quotidianità </a:t>
            </a:r>
          </a:p>
        </p:txBody>
      </p:sp>
      <p:pic>
        <p:nvPicPr>
          <p:cNvPr id="132100" name="Picture 4" descr="zuppa campb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692150"/>
            <a:ext cx="3937000" cy="547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it-IT" altLang="it-IT" sz="4000"/>
              <a:t>Per Armann la venere classica viene distrutta da oggetti alla portata di tutti. </a:t>
            </a:r>
          </a:p>
        </p:txBody>
      </p:sp>
      <p:sp>
        <p:nvSpPr>
          <p:cNvPr id="133124" name="Rectangle 4"/>
          <p:cNvSpPr>
            <a:spLocks noGrp="1" noChangeArrowheads="1"/>
          </p:cNvSpPr>
          <p:nvPr>
            <p:ph type="body" sz="half" idx="2"/>
          </p:nvPr>
        </p:nvSpPr>
        <p:spPr>
          <a:xfrm>
            <a:off x="4643438" y="2133600"/>
            <a:ext cx="4038600" cy="4021138"/>
          </a:xfrm>
        </p:spPr>
        <p:txBody>
          <a:bodyPr/>
          <a:lstStyle/>
          <a:p>
            <a:pPr marL="0" indent="0">
              <a:buNone/>
            </a:pPr>
            <a:r>
              <a:rPr lang="it-IT" altLang="it-IT" sz="2800" dirty="0"/>
              <a:t>Poca educazione all’arte: dei coltelli da cucina, banali oggetti di uso quotidiano, bastano ad uccidere l’arte e la classicità.</a:t>
            </a:r>
          </a:p>
        </p:txBody>
      </p:sp>
      <p:pic>
        <p:nvPicPr>
          <p:cNvPr id="133125" name="Picture 5" descr="venere con coltelli"/>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0113" y="1844675"/>
            <a:ext cx="2857500" cy="4824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it-IT" altLang="it-IT" sz="4000"/>
              <a:t>Interpretare l’arte come un gioco</a:t>
            </a:r>
          </a:p>
        </p:txBody>
      </p:sp>
      <p:sp>
        <p:nvSpPr>
          <p:cNvPr id="137219" name="Rectangle 3"/>
          <p:cNvSpPr>
            <a:spLocks noGrp="1" noChangeArrowheads="1"/>
          </p:cNvSpPr>
          <p:nvPr>
            <p:ph type="body" idx="1"/>
          </p:nvPr>
        </p:nvSpPr>
        <p:spPr/>
        <p:txBody>
          <a:bodyPr/>
          <a:lstStyle/>
          <a:p>
            <a:r>
              <a:rPr lang="it-IT" altLang="it-IT"/>
              <a:t>Libertà di elementi che si congiungono tra loro attraverso regole (prese dall’estetica) </a:t>
            </a:r>
          </a:p>
          <a:p>
            <a:r>
              <a:rPr lang="it-IT" altLang="it-IT"/>
              <a:t>Secondo Novalis: vi è una possibilità che esista una logica della fantasia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it-IT" altLang="it-IT" sz="4000"/>
              <a:t>L’uso dell’immagine può variare a seconda dei contesti</a:t>
            </a:r>
          </a:p>
        </p:txBody>
      </p:sp>
      <p:sp>
        <p:nvSpPr>
          <p:cNvPr id="114691" name="Rectangle 3"/>
          <p:cNvSpPr>
            <a:spLocks noGrp="1" noChangeArrowheads="1"/>
          </p:cNvSpPr>
          <p:nvPr>
            <p:ph type="body" idx="1"/>
          </p:nvPr>
        </p:nvSpPr>
        <p:spPr/>
        <p:txBody>
          <a:bodyPr/>
          <a:lstStyle/>
          <a:p>
            <a:r>
              <a:rPr lang="it-IT" altLang="it-IT"/>
              <a:t>Bruno, filosofo dell’immagine, la usa diversamente da libro a libro</a:t>
            </a:r>
          </a:p>
          <a:p>
            <a:r>
              <a:rPr lang="it-IT" altLang="it-IT"/>
              <a:t>L’arte, nel corso dei secoli, ha proposto immagini diverse a società diverse</a:t>
            </a:r>
          </a:p>
          <a:p>
            <a:r>
              <a:rPr lang="it-IT" altLang="it-IT"/>
              <a:t>La pubblicità interagisce con sempre nuove immagini per diversi scopi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755650" y="404813"/>
            <a:ext cx="7772400" cy="2303462"/>
          </a:xfrm>
        </p:spPr>
        <p:txBody>
          <a:bodyPr anchor="ctr"/>
          <a:lstStyle/>
          <a:p>
            <a:r>
              <a:rPr lang="it-IT" altLang="it-IT" sz="4400"/>
              <a:t>Bruno credeva nella logica della mano, ovvero nella capacità di fare arte</a:t>
            </a:r>
          </a:p>
        </p:txBody>
      </p:sp>
      <p:sp>
        <p:nvSpPr>
          <p:cNvPr id="134147" name="Rectangle 3"/>
          <p:cNvSpPr>
            <a:spLocks noGrp="1" noChangeArrowheads="1"/>
          </p:cNvSpPr>
          <p:nvPr>
            <p:ph type="subTitle" idx="1"/>
          </p:nvPr>
        </p:nvSpPr>
        <p:spPr>
          <a:xfrm>
            <a:off x="1371600" y="3886200"/>
            <a:ext cx="6400800" cy="1752600"/>
          </a:xfrm>
        </p:spPr>
        <p:txBody>
          <a:bodyPr/>
          <a:lstStyle/>
          <a:p>
            <a:pPr>
              <a:lnSpc>
                <a:spcPct val="90000"/>
              </a:lnSpc>
            </a:pPr>
            <a:r>
              <a:rPr lang="it-IT" altLang="it-IT"/>
              <a:t>Il percorso tra i secoli conferma la validità del pensiero del Nolano. Le opere d’arte non valgono meno dei documenti scritti per raccontare la storia.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a:xfrm>
            <a:off x="457200" y="274638"/>
            <a:ext cx="8229600" cy="2001837"/>
          </a:xfrm>
        </p:spPr>
        <p:txBody>
          <a:bodyPr/>
          <a:lstStyle/>
          <a:p>
            <a:r>
              <a:rPr lang="it-IT" altLang="it-IT" sz="4000"/>
              <a:t>La logica della mano si affida al gusto e alle richieste della società. Uno stesso tema diventa immagine diversa da Masaccio a Guttuso.</a:t>
            </a:r>
          </a:p>
        </p:txBody>
      </p:sp>
      <p:pic>
        <p:nvPicPr>
          <p:cNvPr id="148487" name="Picture 7" descr="masaccio_ crocifission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2636838"/>
            <a:ext cx="3240087" cy="3744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8488" name="Picture 8" descr="gottuso_ crocifission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46663" y="2682875"/>
            <a:ext cx="3810000" cy="371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74638"/>
            <a:ext cx="3827463" cy="6394450"/>
          </a:xfrm>
        </p:spPr>
        <p:txBody>
          <a:bodyPr/>
          <a:lstStyle/>
          <a:p>
            <a:r>
              <a:rPr lang="it-IT" altLang="it-IT" sz="4000"/>
              <a:t>L’affidamento ai tempi può far scandalo quando si ha a che fare con immagini sacre: la Madonna di Munch.</a:t>
            </a:r>
          </a:p>
        </p:txBody>
      </p:sp>
      <p:pic>
        <p:nvPicPr>
          <p:cNvPr id="150532" name="Picture 4" descr="Mado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196975"/>
            <a:ext cx="4200525" cy="4897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it-IT" altLang="it-IT" sz="4000"/>
              <a:t>L’arte e il quotidiano ci propongono relazioni </a:t>
            </a:r>
          </a:p>
        </p:txBody>
      </p:sp>
      <p:sp>
        <p:nvSpPr>
          <p:cNvPr id="135171" name="Rectangle 3"/>
          <p:cNvSpPr>
            <a:spLocks noGrp="1" noChangeArrowheads="1"/>
          </p:cNvSpPr>
          <p:nvPr>
            <p:ph type="body" idx="1"/>
          </p:nvPr>
        </p:nvSpPr>
        <p:spPr/>
        <p:txBody>
          <a:bodyPr/>
          <a:lstStyle/>
          <a:p>
            <a:r>
              <a:rPr lang="it-IT" altLang="it-IT"/>
              <a:t>L’essere in grado di comprendere, contraendo, queste relazioni è la mente</a:t>
            </a:r>
          </a:p>
          <a:p>
            <a:r>
              <a:rPr lang="it-IT" altLang="it-IT"/>
              <a:t>Tutti hanno la potenzialità della contrazione, ma bisogna distinguere tra uso e potenzialità</a:t>
            </a:r>
          </a:p>
          <a:p>
            <a:pPr>
              <a:buFontTx/>
              <a:buNone/>
            </a:pPr>
            <a:endParaRPr lang="it-IT" alt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ctrTitle"/>
          </p:nvPr>
        </p:nvSpPr>
        <p:spPr>
          <a:xfrm>
            <a:off x="685800" y="2130425"/>
            <a:ext cx="7772400" cy="1470025"/>
          </a:xfrm>
        </p:spPr>
        <p:txBody>
          <a:bodyPr anchor="ctr"/>
          <a:lstStyle/>
          <a:p>
            <a:r>
              <a:rPr lang="it-IT" altLang="it-IT" sz="4400"/>
              <a:t>La comunicazione implica un elevato livello di contrazioni</a:t>
            </a:r>
          </a:p>
        </p:txBody>
      </p:sp>
      <p:sp>
        <p:nvSpPr>
          <p:cNvPr id="138245" name="Rectangle 5"/>
          <p:cNvSpPr>
            <a:spLocks noGrp="1" noChangeArrowheads="1"/>
          </p:cNvSpPr>
          <p:nvPr>
            <p:ph type="subTitle" idx="1"/>
          </p:nvPr>
        </p:nvSpPr>
        <p:spPr>
          <a:xfrm>
            <a:off x="1371600" y="3886200"/>
            <a:ext cx="6400800" cy="1752600"/>
          </a:xfrm>
        </p:spPr>
        <p:txBody>
          <a:bodyPr/>
          <a:lstStyle/>
          <a:p>
            <a:r>
              <a:rPr lang="it-IT" altLang="it-IT" sz="3200"/>
              <a:t>Bombardamenti quotidiani dei mass media allenano la mente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Rectangle 10"/>
          <p:cNvSpPr>
            <a:spLocks noGrp="1" noChangeArrowheads="1"/>
          </p:cNvSpPr>
          <p:nvPr>
            <p:ph type="title"/>
          </p:nvPr>
        </p:nvSpPr>
        <p:spPr>
          <a:xfrm>
            <a:off x="468313" y="1268413"/>
            <a:ext cx="8229600" cy="3875087"/>
          </a:xfrm>
        </p:spPr>
        <p:txBody>
          <a:bodyPr/>
          <a:lstStyle/>
          <a:p>
            <a:r>
              <a:rPr lang="it-IT" altLang="it-IT"/>
              <a:t>La pubblicità,che unisce l’immagine visiva alla parola, ha una sua storia...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it-IT" altLang="it-IT" sz="4000"/>
              <a:t>... reperti storici confermano l’esistenza di forme di pubblicità nell’antica Roma...</a:t>
            </a:r>
          </a:p>
        </p:txBody>
      </p:sp>
      <p:sp>
        <p:nvSpPr>
          <p:cNvPr id="29699" name="Rectangle 3"/>
          <p:cNvSpPr>
            <a:spLocks noGrp="1" noChangeArrowheads="1"/>
          </p:cNvSpPr>
          <p:nvPr>
            <p:ph type="body" idx="1"/>
          </p:nvPr>
        </p:nvSpPr>
        <p:spPr>
          <a:xfrm>
            <a:off x="0" y="2133600"/>
            <a:ext cx="4572000" cy="4452938"/>
          </a:xfrm>
        </p:spPr>
        <p:txBody>
          <a:bodyPr/>
          <a:lstStyle/>
          <a:p>
            <a:r>
              <a:rPr lang="it-IT" altLang="it-IT"/>
              <a:t>A Pompei sono stati scoperti numerosi esempi di insegne: vistosi segni dipinti sulle pareti di edifici.</a:t>
            </a:r>
          </a:p>
          <a:p>
            <a:r>
              <a:rPr lang="it-IT" altLang="it-IT"/>
              <a:t>Qui un esempio di insegna di una macelleria.</a:t>
            </a:r>
          </a:p>
        </p:txBody>
      </p:sp>
      <p:pic>
        <p:nvPicPr>
          <p:cNvPr id="29701" name="Picture 5" descr="libro 2 p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133600"/>
            <a:ext cx="4787900" cy="430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3970338" cy="6323012"/>
          </a:xfrm>
        </p:spPr>
        <p:txBody>
          <a:bodyPr/>
          <a:lstStyle/>
          <a:p>
            <a:r>
              <a:rPr lang="it-IT" altLang="it-IT" sz="4000"/>
              <a:t>...nel XVI secolo le locande si facevano concorrenza cercando di rendere memorabile il loro nome e un’immagine a esso collegata...</a:t>
            </a:r>
          </a:p>
        </p:txBody>
      </p:sp>
      <p:pic>
        <p:nvPicPr>
          <p:cNvPr id="30724" name="Picture 4" descr="libro 2 p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76250"/>
            <a:ext cx="4606925" cy="588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19373"/>
            <a:ext cx="8229600" cy="1641475"/>
          </a:xfrm>
        </p:spPr>
        <p:txBody>
          <a:bodyPr/>
          <a:lstStyle/>
          <a:p>
            <a:r>
              <a:rPr lang="it-IT" altLang="it-IT" sz="4000" dirty="0"/>
              <a:t>... la prima forma di pubblicità su carta apparve solo con l'invenzione della macchina da stampa... </a:t>
            </a:r>
            <a:br>
              <a:rPr lang="it-IT" altLang="it-IT" sz="4000" dirty="0"/>
            </a:br>
            <a:endParaRPr lang="it-IT" altLang="it-IT" sz="4000" dirty="0"/>
          </a:p>
        </p:txBody>
      </p:sp>
      <p:sp>
        <p:nvSpPr>
          <p:cNvPr id="31754" name="Rectangle 10"/>
          <p:cNvSpPr>
            <a:spLocks noGrp="1" noChangeArrowheads="1"/>
          </p:cNvSpPr>
          <p:nvPr>
            <p:ph type="body" sz="half" idx="2"/>
          </p:nvPr>
        </p:nvSpPr>
        <p:spPr>
          <a:xfrm>
            <a:off x="4648200" y="3213100"/>
            <a:ext cx="4038600" cy="3644900"/>
          </a:xfrm>
        </p:spPr>
        <p:txBody>
          <a:bodyPr/>
          <a:lstStyle/>
          <a:p>
            <a:pPr marL="0" indent="0">
              <a:buNone/>
            </a:pPr>
            <a:r>
              <a:rPr lang="it-IT" altLang="it-IT" sz="2800" dirty="0"/>
              <a:t>per l’invenzione del telefono (1877)  il titolo fa anche da immagine; la notizia è già forte, è “il miracolo di quest’epoca”</a:t>
            </a:r>
          </a:p>
          <a:p>
            <a:pPr marL="0" indent="0">
              <a:buNone/>
            </a:pPr>
            <a:endParaRPr lang="it-IT" altLang="it-IT" sz="2800" dirty="0"/>
          </a:p>
        </p:txBody>
      </p:sp>
      <p:pic>
        <p:nvPicPr>
          <p:cNvPr id="31750" name="Picture 6" descr="libro 2 p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7526"/>
            <a:ext cx="3871912"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68313" y="188913"/>
            <a:ext cx="8218487" cy="2232025"/>
          </a:xfrm>
        </p:spPr>
        <p:txBody>
          <a:bodyPr/>
          <a:lstStyle/>
          <a:p>
            <a:r>
              <a:rPr lang="it-IT" altLang="it-IT" sz="4000"/>
              <a:t>... verso la fine del XIX secolo la svolta fu data dal crescente numero di prodotti da pubblicizzare...</a:t>
            </a:r>
          </a:p>
        </p:txBody>
      </p:sp>
      <p:sp>
        <p:nvSpPr>
          <p:cNvPr id="179203" name="Rectangle 3"/>
          <p:cNvSpPr>
            <a:spLocks noGrp="1" noChangeArrowheads="1"/>
          </p:cNvSpPr>
          <p:nvPr>
            <p:ph type="body" idx="1"/>
          </p:nvPr>
        </p:nvSpPr>
        <p:spPr>
          <a:xfrm>
            <a:off x="468313" y="2924175"/>
            <a:ext cx="8229600" cy="3560763"/>
          </a:xfrm>
        </p:spPr>
        <p:txBody>
          <a:bodyPr/>
          <a:lstStyle/>
          <a:p>
            <a:r>
              <a:rPr lang="it-IT" altLang="it-IT"/>
              <a:t>Si pubblicizzano ora anche prodotti alimentari.</a:t>
            </a:r>
          </a:p>
          <a:p>
            <a:r>
              <a:rPr lang="it-IT" altLang="it-IT"/>
              <a:t>Si creano nuovi simboli.</a:t>
            </a:r>
          </a:p>
          <a:p>
            <a:r>
              <a:rPr lang="it-IT" altLang="it-IT"/>
              <a:t>Maggiore interesse per l’immagine che stimola i sensi.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it-IT" altLang="it-IT" sz="4000"/>
              <a:t>L’arte della memoria conserva le immagini</a:t>
            </a:r>
          </a:p>
        </p:txBody>
      </p:sp>
      <p:sp>
        <p:nvSpPr>
          <p:cNvPr id="109571" name="Rectangle 3"/>
          <p:cNvSpPr>
            <a:spLocks noGrp="1" noChangeArrowheads="1"/>
          </p:cNvSpPr>
          <p:nvPr>
            <p:ph type="body" idx="1"/>
          </p:nvPr>
        </p:nvSpPr>
        <p:spPr/>
        <p:txBody>
          <a:bodyPr/>
          <a:lstStyle/>
          <a:p>
            <a:pPr>
              <a:buFontTx/>
              <a:buNone/>
            </a:pPr>
            <a:r>
              <a:rPr lang="it-IT" altLang="it-IT"/>
              <a:t>   Sono tre i livelli sensoriali nelle parole e nelle immagini:</a:t>
            </a:r>
          </a:p>
          <a:p>
            <a:r>
              <a:rPr lang="it-IT" altLang="it-IT"/>
              <a:t>Archetipo</a:t>
            </a:r>
          </a:p>
          <a:p>
            <a:r>
              <a:rPr lang="it-IT" altLang="it-IT"/>
              <a:t>Immagine</a:t>
            </a:r>
          </a:p>
          <a:p>
            <a:r>
              <a:rPr lang="it-IT" altLang="it-IT"/>
              <a:t>Idea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85800"/>
            <a:ext cx="8229600" cy="1143000"/>
          </a:xfrm>
        </p:spPr>
        <p:txBody>
          <a:bodyPr/>
          <a:lstStyle/>
          <a:p>
            <a:r>
              <a:rPr lang="it-IT" altLang="it-IT" sz="4000"/>
              <a:t>... i maggiori progressi furono compiuti dagli Stati Uniti d’America...</a:t>
            </a:r>
          </a:p>
        </p:txBody>
      </p:sp>
      <p:sp>
        <p:nvSpPr>
          <p:cNvPr id="32771" name="Rectangle 3"/>
          <p:cNvSpPr>
            <a:spLocks noGrp="1" noChangeArrowheads="1"/>
          </p:cNvSpPr>
          <p:nvPr>
            <p:ph type="body" idx="1"/>
          </p:nvPr>
        </p:nvSpPr>
        <p:spPr>
          <a:xfrm>
            <a:off x="395288" y="2332038"/>
            <a:ext cx="8229600" cy="4049712"/>
          </a:xfrm>
        </p:spPr>
        <p:txBody>
          <a:bodyPr/>
          <a:lstStyle/>
          <a:p>
            <a:pPr marL="0" indent="0" algn="ctr">
              <a:buNone/>
            </a:pPr>
            <a:r>
              <a:rPr lang="it-IT" altLang="it-IT"/>
              <a:t>La prima forma pubblicitaria fu quella dell’invio di cataloghi.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85800"/>
            <a:ext cx="8229600" cy="1143000"/>
          </a:xfrm>
        </p:spPr>
        <p:txBody>
          <a:bodyPr/>
          <a:lstStyle/>
          <a:p>
            <a:r>
              <a:rPr lang="it-IT" altLang="it-IT" sz="4000" dirty="0"/>
              <a:t>... dopo la prima guerra mondiale, la pubblicità diviene un’industria di dimensioni gigantesche... </a:t>
            </a:r>
          </a:p>
        </p:txBody>
      </p:sp>
      <p:sp>
        <p:nvSpPr>
          <p:cNvPr id="34819" name="Rectangle 3"/>
          <p:cNvSpPr>
            <a:spLocks noGrp="1" noChangeArrowheads="1"/>
          </p:cNvSpPr>
          <p:nvPr>
            <p:ph type="body" idx="1"/>
          </p:nvPr>
        </p:nvSpPr>
        <p:spPr>
          <a:xfrm>
            <a:off x="457200" y="2349500"/>
            <a:ext cx="8229600" cy="3776663"/>
          </a:xfrm>
        </p:spPr>
        <p:txBody>
          <a:bodyPr/>
          <a:lstStyle/>
          <a:p>
            <a:r>
              <a:rPr lang="it-IT" altLang="it-IT" sz="2800"/>
              <a:t>Il campo d’indagine si restringe e le aziende si specializzano.</a:t>
            </a:r>
          </a:p>
          <a:p>
            <a:r>
              <a:rPr lang="it-IT" altLang="it-IT" sz="2800"/>
              <a:t>Nell’industria pubblicitaria si individuano due ruoli: quello esecutivo e quello creativo.</a:t>
            </a:r>
          </a:p>
          <a:p>
            <a:r>
              <a:rPr lang="it-IT" altLang="it-IT" sz="2800"/>
              <a:t>Entrano in gioco figure professionali nuove:la pubblicità fa i conti con letterati, psicologi e artisti.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485800"/>
            <a:ext cx="8229600" cy="1143000"/>
          </a:xfrm>
        </p:spPr>
        <p:txBody>
          <a:bodyPr/>
          <a:lstStyle/>
          <a:p>
            <a:r>
              <a:rPr lang="it-IT" altLang="it-IT" sz="4000" dirty="0"/>
              <a:t>... negli anni Quaranta per il prestito di guerra si chiede “</a:t>
            </a:r>
            <a:r>
              <a:rPr lang="it-IT" altLang="it-IT" sz="4000" i="1" dirty="0"/>
              <a:t>che effetto fa morire?”...</a:t>
            </a:r>
            <a:endParaRPr lang="it-IT" altLang="it-IT" sz="4000" dirty="0"/>
          </a:p>
        </p:txBody>
      </p:sp>
      <p:pic>
        <p:nvPicPr>
          <p:cNvPr id="180228" name="Picture 4" descr="libro 2 p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126506"/>
            <a:ext cx="7129462" cy="4614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altLang="it-IT" sz="4000"/>
              <a:t>... con la televisione avanza un nuovo modello di far pubblicità...</a:t>
            </a:r>
          </a:p>
        </p:txBody>
      </p:sp>
      <p:sp>
        <p:nvSpPr>
          <p:cNvPr id="35843" name="Rectangle 3"/>
          <p:cNvSpPr>
            <a:spLocks noGrp="1" noChangeArrowheads="1"/>
          </p:cNvSpPr>
          <p:nvPr>
            <p:ph type="body" idx="1"/>
          </p:nvPr>
        </p:nvSpPr>
        <p:spPr>
          <a:xfrm>
            <a:off x="395288" y="1989138"/>
            <a:ext cx="8229600" cy="4525962"/>
          </a:xfrm>
        </p:spPr>
        <p:txBody>
          <a:bodyPr/>
          <a:lstStyle/>
          <a:p>
            <a:r>
              <a:rPr lang="it-IT" altLang="it-IT"/>
              <a:t>Uso sincrono di immagini e voce.</a:t>
            </a:r>
          </a:p>
          <a:p>
            <a:r>
              <a:rPr lang="it-IT" altLang="it-IT"/>
              <a:t>Attenzione dedicata non solo alle parole, ma anche al tono persuasivo della voce che le pronuncia.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it-IT" altLang="it-IT" sz="4000" dirty="0"/>
              <a:t>... internet ha dissolto atteggiamenti “arcaici”.</a:t>
            </a:r>
          </a:p>
        </p:txBody>
      </p:sp>
      <p:sp>
        <p:nvSpPr>
          <p:cNvPr id="36867" name="Rectangle 3"/>
          <p:cNvSpPr>
            <a:spLocks noGrp="1" noChangeArrowheads="1"/>
          </p:cNvSpPr>
          <p:nvPr>
            <p:ph type="body" idx="1"/>
          </p:nvPr>
        </p:nvSpPr>
        <p:spPr>
          <a:xfrm>
            <a:off x="457200" y="1844675"/>
            <a:ext cx="8229600" cy="4281488"/>
          </a:xfrm>
        </p:spPr>
        <p:txBody>
          <a:bodyPr/>
          <a:lstStyle/>
          <a:p>
            <a:r>
              <a:rPr lang="it-IT" altLang="it-IT"/>
              <a:t>Presenza, in rete, di veri e propri cataloghi pubblicitari facili da consultare.</a:t>
            </a:r>
          </a:p>
          <a:p>
            <a:r>
              <a:rPr lang="it-IT" altLang="it-IT"/>
              <a:t>Possibilità di confrontare immediatamente mode e logiche di paesi lontani.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413792"/>
            <a:ext cx="8229600" cy="1143000"/>
          </a:xfrm>
        </p:spPr>
        <p:txBody>
          <a:bodyPr/>
          <a:lstStyle/>
          <a:p>
            <a:r>
              <a:rPr lang="it-IT" altLang="it-IT" sz="4000" dirty="0"/>
              <a:t> Il  prodotto da pubblicizzare può essere di natura etica: le immagini si fanno forti</a:t>
            </a:r>
          </a:p>
        </p:txBody>
      </p:sp>
      <p:pic>
        <p:nvPicPr>
          <p:cNvPr id="174084" name="Picture 4" descr="libro 2 p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924893"/>
            <a:ext cx="7245350" cy="4816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274638"/>
            <a:ext cx="8229600" cy="2217737"/>
          </a:xfrm>
        </p:spPr>
        <p:txBody>
          <a:bodyPr/>
          <a:lstStyle/>
          <a:p>
            <a:r>
              <a:rPr lang="it-IT" altLang="it-IT" sz="4000"/>
              <a:t>Titoli penetranti, acuti, quasi mordono. Sono i titoli del 1971 per un’agenzia di collocamento sul lavoro.</a:t>
            </a:r>
          </a:p>
        </p:txBody>
      </p:sp>
      <p:pic>
        <p:nvPicPr>
          <p:cNvPr id="189444" name="Picture 4" descr="libro 2 p 56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724150"/>
            <a:ext cx="6335713" cy="413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413792"/>
            <a:ext cx="8229600" cy="1143000"/>
          </a:xfrm>
        </p:spPr>
        <p:txBody>
          <a:bodyPr/>
          <a:lstStyle/>
          <a:p>
            <a:r>
              <a:rPr lang="it-IT" altLang="it-IT" sz="4000" dirty="0"/>
              <a:t>Anche l’arte ha bisogno di uno sprono: ecco la pubblicità di sensibilizzazione.</a:t>
            </a:r>
          </a:p>
        </p:txBody>
      </p:sp>
      <p:sp>
        <p:nvSpPr>
          <p:cNvPr id="190467" name="Rectangle 3"/>
          <p:cNvSpPr>
            <a:spLocks noGrp="1" noChangeArrowheads="1"/>
          </p:cNvSpPr>
          <p:nvPr>
            <p:ph type="body" idx="1"/>
          </p:nvPr>
        </p:nvSpPr>
        <p:spPr>
          <a:xfrm>
            <a:off x="457200" y="2205038"/>
            <a:ext cx="8229600" cy="3921125"/>
          </a:xfrm>
        </p:spPr>
        <p:txBody>
          <a:bodyPr/>
          <a:lstStyle/>
          <a:p>
            <a:endParaRPr lang="it-IT" altLang="it-IT"/>
          </a:p>
        </p:txBody>
      </p:sp>
      <p:pic>
        <p:nvPicPr>
          <p:cNvPr id="190468" name="Picture 4" descr="libro 2 p 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34418"/>
            <a:ext cx="8424862" cy="4806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413792"/>
            <a:ext cx="8229600" cy="1143000"/>
          </a:xfrm>
        </p:spPr>
        <p:txBody>
          <a:bodyPr/>
          <a:lstStyle/>
          <a:p>
            <a:r>
              <a:rPr lang="it-IT" altLang="it-IT" sz="4000" dirty="0"/>
              <a:t>L’immagine che diviene pubblicità si trasforma in marketing, ovvero in una ricerca di consensi</a:t>
            </a:r>
          </a:p>
        </p:txBody>
      </p:sp>
      <p:sp>
        <p:nvSpPr>
          <p:cNvPr id="157703" name="Rectangle 7"/>
          <p:cNvSpPr>
            <a:spLocks noGrp="1" noChangeArrowheads="1"/>
          </p:cNvSpPr>
          <p:nvPr>
            <p:ph type="body" idx="1"/>
          </p:nvPr>
        </p:nvSpPr>
        <p:spPr>
          <a:xfrm>
            <a:off x="3995738" y="2133600"/>
            <a:ext cx="4762500" cy="4525963"/>
          </a:xfrm>
        </p:spPr>
        <p:txBody>
          <a:bodyPr/>
          <a:lstStyle/>
          <a:p>
            <a:pPr marL="0" indent="0">
              <a:buNone/>
            </a:pPr>
            <a:r>
              <a:rPr lang="it-IT" altLang="it-IT" dirty="0"/>
              <a:t>“Ha cominciato Gesù duemila anni fa” così risponderebbe Ballardini alla domanda “</a:t>
            </a:r>
            <a:r>
              <a:rPr lang="it-IT" altLang="it-IT" i="1" dirty="0"/>
              <a:t>cos’è il marketing?”</a:t>
            </a:r>
            <a:endParaRPr lang="it-IT" altLang="it-IT" dirty="0"/>
          </a:p>
        </p:txBody>
      </p:sp>
      <p:pic>
        <p:nvPicPr>
          <p:cNvPr id="157702" name="Picture 6" descr="gesù lava più bian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349500"/>
            <a:ext cx="2643188" cy="3687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p:txBody>
          <a:bodyPr/>
          <a:lstStyle/>
          <a:p>
            <a:r>
              <a:rPr lang="it-IT" altLang="it-IT" sz="4000"/>
              <a:t>Proprio come una major, la chiesa non concede nulla al caso</a:t>
            </a:r>
          </a:p>
        </p:txBody>
      </p:sp>
      <p:graphicFrame>
        <p:nvGraphicFramePr>
          <p:cNvPr id="2" name="Diagramma 1"/>
          <p:cNvGraphicFramePr/>
          <p:nvPr/>
        </p:nvGraphicFramePr>
        <p:xfrm>
          <a:off x="431800" y="1585913"/>
          <a:ext cx="8208963"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it-IT" altLang="it-IT"/>
              <a:t>La fantasia dev’essere stimolata</a:t>
            </a:r>
          </a:p>
        </p:txBody>
      </p:sp>
      <p:sp>
        <p:nvSpPr>
          <p:cNvPr id="111619" name="Rectangle 3"/>
          <p:cNvSpPr>
            <a:spLocks noGrp="1" noChangeArrowheads="1"/>
          </p:cNvSpPr>
          <p:nvPr>
            <p:ph type="body" idx="1"/>
          </p:nvPr>
        </p:nvSpPr>
        <p:spPr/>
        <p:txBody>
          <a:bodyPr/>
          <a:lstStyle/>
          <a:p>
            <a:r>
              <a:rPr lang="it-IT" altLang="it-IT"/>
              <a:t>Segni,immagini e spettri la stimolano generando, a volte, anche scaramanzia</a:t>
            </a:r>
          </a:p>
          <a:p>
            <a:r>
              <a:rPr lang="it-IT" altLang="it-IT"/>
              <a:t>La cose già osservate, invece, tengono a riposo il pensiero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it-IT" altLang="it-IT" sz="4000"/>
              <a:t>L’immagine è fondamentale per la chiesa</a:t>
            </a:r>
          </a:p>
        </p:txBody>
      </p:sp>
      <p:sp>
        <p:nvSpPr>
          <p:cNvPr id="163843" name="Rectangle 3"/>
          <p:cNvSpPr>
            <a:spLocks noGrp="1" noChangeArrowheads="1"/>
          </p:cNvSpPr>
          <p:nvPr>
            <p:ph type="body" idx="1"/>
          </p:nvPr>
        </p:nvSpPr>
        <p:spPr>
          <a:xfrm>
            <a:off x="457200" y="2369518"/>
            <a:ext cx="8229600" cy="2118965"/>
          </a:xfrm>
        </p:spPr>
        <p:txBody>
          <a:bodyPr/>
          <a:lstStyle/>
          <a:p>
            <a:pPr marL="0" indent="0" algn="ctr">
              <a:buNone/>
            </a:pPr>
            <a:r>
              <a:rPr lang="it-IT" altLang="it-IT" dirty="0"/>
              <a:t>Proprio come suggerirebbe un contemporaneo esperto di comunicazione, le immagini devono essere forti. Ecco perché la più frequente è la crocifissione.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74638"/>
            <a:ext cx="8229600" cy="4594225"/>
          </a:xfrm>
        </p:spPr>
        <p:txBody>
          <a:bodyPr/>
          <a:lstStyle/>
          <a:p>
            <a:r>
              <a:rPr lang="it-IT" altLang="it-IT"/>
              <a:t>Ricostruire un’immagine è importante tanto quanto la sua prima visione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00563" y="274638"/>
            <a:ext cx="4186237" cy="4378325"/>
          </a:xfrm>
        </p:spPr>
        <p:txBody>
          <a:bodyPr/>
          <a:lstStyle/>
          <a:p>
            <a:r>
              <a:rPr lang="it-IT" altLang="it-IT" sz="2000"/>
              <a:t>Per la ricostruzione del volto di Bruno, Maurizio Di Bona, autore del fumetto, si è affidato all’espressione di Volontè, interprete del film di Montaldo, più che ai pochi ritratti pervenutici del Nolano.</a:t>
            </a:r>
            <a:br>
              <a:rPr lang="it-IT" altLang="it-IT" sz="2000"/>
            </a:br>
            <a:r>
              <a:rPr lang="it-IT" altLang="it-IT" sz="2000"/>
              <a:t>In questo caso è stata l’opera di un uomo a suggerirne l’immagine; proprio come se una teoria, un libro o un pensiero potessero avere una loro identificata fisionomia. </a:t>
            </a:r>
          </a:p>
        </p:txBody>
      </p:sp>
      <p:sp>
        <p:nvSpPr>
          <p:cNvPr id="18330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83306" name="Rectangle 10"/>
          <p:cNvSpPr>
            <a:spLocks noChangeArrowheads="1"/>
          </p:cNvSpPr>
          <p:nvPr/>
        </p:nvSpPr>
        <p:spPr bwMode="auto">
          <a:xfrm>
            <a:off x="0" y="666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183307" name="Rectangle 11"/>
          <p:cNvSpPr>
            <a:spLocks noChangeArrowheads="1"/>
          </p:cNvSpPr>
          <p:nvPr/>
        </p:nvSpPr>
        <p:spPr bwMode="auto">
          <a:xfrm>
            <a:off x="684213" y="1341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183308" name="Rectangle 12"/>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183309" name="Rectangle 13"/>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183310" name="Picture 14" descr="http://www.alkemik.com/thenolan/tav/gmvlil1.gif"/>
          <p:cNvPicPr>
            <a:picLocks noChangeAspect="1" noChangeArrowheads="1"/>
          </p:cNvPicPr>
          <p:nvPr>
            <p:ph type="body" idx="1"/>
          </p:nvPr>
        </p:nvPicPr>
        <p:blipFill>
          <a:blip r:embed="rId2" r:link="rId3">
            <a:extLst>
              <a:ext uri="{28A0092B-C50C-407E-A947-70E740481C1C}">
                <a14:useLocalDpi xmlns:a14="http://schemas.microsoft.com/office/drawing/2010/main" val="0"/>
              </a:ext>
            </a:extLst>
          </a:blip>
          <a:srcRect/>
          <a:stretch>
            <a:fillRect/>
          </a:stretch>
        </p:blipFill>
        <p:spPr>
          <a:xfrm>
            <a:off x="684213" y="5084763"/>
            <a:ext cx="1100137" cy="1100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3312" name="Picture 16" descr="http://www.alkemik.com/thenolan/tav/gmvlil2.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484438" y="5084763"/>
            <a:ext cx="1098550" cy="1098550"/>
          </a:xfrm>
          <a:prstGeom prst="rect">
            <a:avLst/>
          </a:prstGeom>
          <a:noFill/>
          <a:extLst>
            <a:ext uri="{909E8E84-426E-40DD-AFC4-6F175D3DCCD1}">
              <a14:hiddenFill xmlns:a14="http://schemas.microsoft.com/office/drawing/2010/main">
                <a:solidFill>
                  <a:srgbClr val="FFFFFF"/>
                </a:solidFill>
              </a14:hiddenFill>
            </a:ext>
          </a:extLst>
        </p:spPr>
      </p:pic>
      <p:pic>
        <p:nvPicPr>
          <p:cNvPr id="183313" name="Picture 17" descr="http://www.alkemik.com/thenolan/tav/gmvlil3.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356100" y="5084763"/>
            <a:ext cx="1098550" cy="1098550"/>
          </a:xfrm>
          <a:prstGeom prst="rect">
            <a:avLst/>
          </a:prstGeom>
          <a:noFill/>
          <a:extLst>
            <a:ext uri="{909E8E84-426E-40DD-AFC4-6F175D3DCCD1}">
              <a14:hiddenFill xmlns:a14="http://schemas.microsoft.com/office/drawing/2010/main">
                <a:solidFill>
                  <a:srgbClr val="FFFFFF"/>
                </a:solidFill>
              </a14:hiddenFill>
            </a:ext>
          </a:extLst>
        </p:spPr>
      </p:pic>
      <p:pic>
        <p:nvPicPr>
          <p:cNvPr id="183314" name="Picture 18" descr="http://www.alkemik.com/thenolan/tav/gmvlil4.gif"/>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156325" y="5084763"/>
            <a:ext cx="1098550" cy="1098550"/>
          </a:xfrm>
          <a:prstGeom prst="rect">
            <a:avLst/>
          </a:prstGeom>
          <a:noFill/>
          <a:extLst>
            <a:ext uri="{909E8E84-426E-40DD-AFC4-6F175D3DCCD1}">
              <a14:hiddenFill xmlns:a14="http://schemas.microsoft.com/office/drawing/2010/main">
                <a:solidFill>
                  <a:srgbClr val="FFFFFF"/>
                </a:solidFill>
              </a14:hiddenFill>
            </a:ext>
          </a:extLst>
        </p:spPr>
      </p:pic>
      <p:pic>
        <p:nvPicPr>
          <p:cNvPr id="183315" name="Picture 19" descr="http://www.alkemik.com/thenolan/tav/gmvlil5.g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7740650" y="5013325"/>
            <a:ext cx="1169988" cy="1169988"/>
          </a:xfrm>
          <a:prstGeom prst="rect">
            <a:avLst/>
          </a:prstGeom>
          <a:noFill/>
          <a:extLst>
            <a:ext uri="{909E8E84-426E-40DD-AFC4-6F175D3DCCD1}">
              <a14:hiddenFill xmlns:a14="http://schemas.microsoft.com/office/drawing/2010/main">
                <a:solidFill>
                  <a:srgbClr val="FFFFFF"/>
                </a:solidFill>
              </a14:hiddenFill>
            </a:ext>
          </a:extLst>
        </p:spPr>
      </p:pic>
      <p:pic>
        <p:nvPicPr>
          <p:cNvPr id="183316" name="Picture 20" descr="nolan_cover">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404813"/>
            <a:ext cx="26114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it-IT" altLang="it-IT" sz="4000"/>
              <a:t>Ricostruire l’immagine è compito della memoria</a:t>
            </a:r>
          </a:p>
        </p:txBody>
      </p:sp>
      <p:sp>
        <p:nvSpPr>
          <p:cNvPr id="104451" name="Rectangle 3"/>
          <p:cNvSpPr>
            <a:spLocks noGrp="1" noChangeArrowheads="1"/>
          </p:cNvSpPr>
          <p:nvPr>
            <p:ph type="body" idx="1"/>
          </p:nvPr>
        </p:nvSpPr>
        <p:spPr>
          <a:xfrm>
            <a:off x="457200" y="1773238"/>
            <a:ext cx="8229600" cy="4352925"/>
          </a:xfrm>
        </p:spPr>
        <p:txBody>
          <a:bodyPr/>
          <a:lstStyle/>
          <a:p>
            <a:r>
              <a:rPr lang="it-IT" altLang="it-IT"/>
              <a:t>Capacità del pensiero di uscire dall’indeterminatezza.</a:t>
            </a:r>
          </a:p>
          <a:p>
            <a:r>
              <a:rPr lang="it-IT" altLang="it-IT"/>
              <a:t>L’immagine non è l’apparenza, ma la forma che esce dal nulla, che riflette l’Uno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1" name="Rectangle 21"/>
          <p:cNvSpPr>
            <a:spLocks noGrp="1" noChangeArrowheads="1"/>
          </p:cNvSpPr>
          <p:nvPr>
            <p:ph type="title"/>
          </p:nvPr>
        </p:nvSpPr>
        <p:spPr>
          <a:xfrm>
            <a:off x="457200" y="274638"/>
            <a:ext cx="8229600" cy="2362200"/>
          </a:xfrm>
        </p:spPr>
        <p:txBody>
          <a:bodyPr/>
          <a:lstStyle/>
          <a:p>
            <a:r>
              <a:rPr lang="it-IT" altLang="it-IT" sz="5400" i="1">
                <a:solidFill>
                  <a:schemeClr val="tx1"/>
                </a:solidFill>
              </a:rPr>
              <a:t>“Giordano nella chiave e nelle ombre”</a:t>
            </a:r>
            <a:br>
              <a:rPr lang="it-IT" altLang="it-IT" sz="5400" i="1">
                <a:solidFill>
                  <a:schemeClr val="tx1"/>
                </a:solidFill>
              </a:rPr>
            </a:br>
            <a:endParaRPr lang="it-IT" altLang="it-IT" sz="5400" i="1">
              <a:solidFill>
                <a:schemeClr val="tx1"/>
              </a:solidFill>
            </a:endParaRPr>
          </a:p>
        </p:txBody>
      </p:sp>
      <p:sp>
        <p:nvSpPr>
          <p:cNvPr id="10262" name="Rectangle 22"/>
          <p:cNvSpPr>
            <a:spLocks noGrp="1" noChangeArrowheads="1"/>
          </p:cNvSpPr>
          <p:nvPr>
            <p:ph type="body" sz="half" idx="1"/>
          </p:nvPr>
        </p:nvSpPr>
        <p:spPr>
          <a:xfrm>
            <a:off x="539750" y="2276475"/>
            <a:ext cx="8135938" cy="1439863"/>
          </a:xfrm>
        </p:spPr>
        <p:txBody>
          <a:bodyPr/>
          <a:lstStyle/>
          <a:p>
            <a:pPr algn="ctr">
              <a:buFontTx/>
              <a:buNone/>
            </a:pPr>
            <a:r>
              <a:rPr lang="it-IT" altLang="it-IT" sz="4000" u="sng"/>
              <a:t>Lo slogan è un’immagine in parole che aiuta a capire la realtà</a:t>
            </a:r>
          </a:p>
        </p:txBody>
      </p:sp>
      <p:sp>
        <p:nvSpPr>
          <p:cNvPr id="10263" name="Rectangle 23"/>
          <p:cNvSpPr>
            <a:spLocks noGrp="1" noChangeArrowheads="1"/>
          </p:cNvSpPr>
          <p:nvPr>
            <p:ph type="body" sz="half" idx="2"/>
          </p:nvPr>
        </p:nvSpPr>
        <p:spPr>
          <a:xfrm>
            <a:off x="971550" y="3933825"/>
            <a:ext cx="7343775" cy="2519363"/>
          </a:xfrm>
        </p:spPr>
        <p:txBody>
          <a:bodyPr/>
          <a:lstStyle/>
          <a:p>
            <a:pPr marL="0" indent="0">
              <a:buNone/>
            </a:pPr>
            <a:r>
              <a:rPr lang="it-IT" altLang="it-IT" sz="2800" dirty="0"/>
              <a:t>Giordano Bruno muore nel Seicento, lo slogan viene fuori a cavallo tra il XIX e il XX secolo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lstStyle/>
          <a:p>
            <a:r>
              <a:rPr lang="it-IT" altLang="it-IT" sz="4000" u="sng"/>
              <a:t>La metafora è un’immagine da elaborare.</a:t>
            </a:r>
          </a:p>
        </p:txBody>
      </p:sp>
      <p:sp>
        <p:nvSpPr>
          <p:cNvPr id="105479" name="Rectangle 7"/>
          <p:cNvSpPr>
            <a:spLocks noGrp="1" noChangeArrowheads="1"/>
          </p:cNvSpPr>
          <p:nvPr>
            <p:ph type="body" sz="half" idx="1"/>
          </p:nvPr>
        </p:nvSpPr>
        <p:spPr>
          <a:xfrm>
            <a:off x="457200" y="1600200"/>
            <a:ext cx="8147050" cy="965200"/>
          </a:xfrm>
        </p:spPr>
        <p:txBody>
          <a:bodyPr/>
          <a:lstStyle/>
          <a:p>
            <a:pPr>
              <a:buFontTx/>
              <a:buNone/>
            </a:pPr>
            <a:r>
              <a:rPr lang="it-IT" altLang="it-IT" sz="2800"/>
              <a:t>                  </a:t>
            </a:r>
            <a:r>
              <a:rPr lang="it-IT" altLang="it-IT" sz="3600" i="1"/>
              <a:t>“apri gli occhi alle talpe”</a:t>
            </a:r>
          </a:p>
        </p:txBody>
      </p:sp>
      <p:sp>
        <p:nvSpPr>
          <p:cNvPr id="105480" name="Rectangle 8"/>
          <p:cNvSpPr>
            <a:spLocks noGrp="1" noChangeArrowheads="1"/>
          </p:cNvSpPr>
          <p:nvPr>
            <p:ph type="body" sz="half" idx="2"/>
          </p:nvPr>
        </p:nvSpPr>
        <p:spPr>
          <a:xfrm>
            <a:off x="611188" y="2852738"/>
            <a:ext cx="8075612" cy="3273425"/>
          </a:xfrm>
        </p:spPr>
        <p:txBody>
          <a:bodyPr/>
          <a:lstStyle/>
          <a:p>
            <a:r>
              <a:rPr lang="it-IT" altLang="it-IT" sz="2800"/>
              <a:t>Capacità di vista alle talpe, a chi non vuol vedere, per far cogliere l’utile.</a:t>
            </a:r>
          </a:p>
          <a:p>
            <a:r>
              <a:rPr lang="it-IT" altLang="it-IT" sz="2800"/>
              <a:t>L’universale va ricercato in ciò che ci è vicino, senza inutili salti mistici.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2060</Words>
  <Application>Microsoft Office PowerPoint</Application>
  <PresentationFormat>Presentazione su schermo (4:3)</PresentationFormat>
  <Paragraphs>191</Paragraphs>
  <Slides>62</Slides>
  <Notes>2</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62</vt:i4>
      </vt:variant>
    </vt:vector>
  </HeadingPairs>
  <TitlesOfParts>
    <vt:vector size="64" baseType="lpstr">
      <vt:lpstr>Arial</vt:lpstr>
      <vt:lpstr>Struttura predefinita</vt:lpstr>
      <vt:lpstr>Dall’estetica di Bruno alle tecniche pubblicitarie:</vt:lpstr>
      <vt:lpstr>Il potere dell’immagine</vt:lpstr>
      <vt:lpstr>L’immagine è un vero e proprio testo,un oggetto semiotico da  interpretare</vt:lpstr>
      <vt:lpstr>L’uso dell’immagine può variare a seconda dei contesti</vt:lpstr>
      <vt:lpstr>L’arte della memoria conserva le immagini</vt:lpstr>
      <vt:lpstr>La fantasia dev’essere stimolata</vt:lpstr>
      <vt:lpstr>Ricostruire l’immagine è compito della memoria</vt:lpstr>
      <vt:lpstr>“Giordano nella chiave e nelle ombre” </vt:lpstr>
      <vt:lpstr>La metafora è un’immagine da elaborare.</vt:lpstr>
      <vt:lpstr>Le parole possono dipingere una tela, scolpire un marmo, allestire un palcoscenico, creare persone e personaggi.</vt:lpstr>
      <vt:lpstr>L’uso della parola è essenziale per avviare il progetto comunicativo. Bruno lo esprime nei sei dialoghi.</vt:lpstr>
      <vt:lpstr>Il sapere non è fatto di parole, oltre la forma bisogna badare al contenuto.</vt:lpstr>
      <vt:lpstr>La contemporanea scienza della comunicazione non è nulla di nuovo rispetto alla retorica</vt:lpstr>
      <vt:lpstr>Già Gorgia intuì il fondamentale ruolo della retorica: trovare un giusto linguaggio a seconda del pubblico che si ha di fronte.</vt:lpstr>
      <vt:lpstr>La letteratura ha proposto, nel corso dei secoli, varianti sull’interpretazione delle parole.</vt:lpstr>
      <vt:lpstr>Secondo Joubert “Se un'intelligenza superiore volesse ragguagliare gli abitanti dei cieli sugli avvenimenti degli uomini e darne loro un'immagine esatta, userebbe il linguaggio di Omero.”</vt:lpstr>
      <vt:lpstr>Dall’Ulisse di Omero all’Ulisse di Joyce: un viaggio nella storia del personaggio. </vt:lpstr>
      <vt:lpstr>La poesia regala le più forti immagini. Pochi versi riassumono un sentimento, anche una sola parola può sussurrare emozioni.</vt:lpstr>
      <vt:lpstr>Rimbaud da corpo alla bellezza e ne suggerisce un’immagine controversa.</vt:lpstr>
      <vt:lpstr>Il ruolo dell’artista nasce con l’esigenza di creare qualcosa che vada al di là del tempo e, spesso, al di là della realtà. L’artista inganna, plasma, confonde, imita e traduce il reale nella propria opera... con ciò si assicura l’immortalità.</vt:lpstr>
      <vt:lpstr>Il significato dell’immagine è spunto di riflessione per critici e studiosi d’arte</vt:lpstr>
      <vt:lpstr>Studi dei calchi di figure parietali formano oggi un interessante fenomeno culturale</vt:lpstr>
      <vt:lpstr>Jacques-Louis David: dalla tensione tra ideale e reale scaturisce l’inno all’universo del mito </vt:lpstr>
      <vt:lpstr>Il neoclassicismo di Appiani diventa un nuovo modo di celebrare personaggi illustri</vt:lpstr>
      <vt:lpstr>L’inquietudine preromantica incontra l’arte classica. “L’artista commosso dalla grandezza delle rovine antiche”</vt:lpstr>
      <vt:lpstr>“Le spigolatrici” di Millet: realismo e denuncia sociale</vt:lpstr>
      <vt:lpstr>Seurat: il puntinismo come espressione di libertà</vt:lpstr>
      <vt:lpstr>Munch dipinge l’angoscia come può scriverla il poeta</vt:lpstr>
      <vt:lpstr>“La mano del violinista” di Balla conferma ai futuristi il primato del movimento</vt:lpstr>
      <vt:lpstr>L’opera più sconcertante del Novecento : espressione del contenuto e non delle apparenze</vt:lpstr>
      <vt:lpstr>Ricerca sull’origine dell’operazione estetica: Kandinskij e l’ “acquarello astratto”</vt:lpstr>
      <vt:lpstr>Il dadaismo come espressione di rivolta intellettuale nei confronti della cultura contemporanea. Duchamp</vt:lpstr>
      <vt:lpstr>“Le muse inquietanti” di De Chirico, l’enigma di un luogo metafisico.</vt:lpstr>
      <vt:lpstr>Equilibrio tra quantità spaziali, linee e colori fanno del “Quadro I” di Mondrian l’essenza elementare di tutte le variazioni timbriche possibili.</vt:lpstr>
      <vt:lpstr>Guernica: un urlo contro la guerra</vt:lpstr>
      <vt:lpstr>Talvolta il nome di un oggetto prende il posto di un’immagine. Una parola può sostituire un oggetto nella realtà. Un’immagine può prendere il posto di una parola in una frase. In un quadro le parole sono della stessa sostanza delle immagini.</vt:lpstr>
      <vt:lpstr>Per ristabilire una concordanza tra realtà e arte, gli artisti della pop art inseriscono nelle proprie opere la quotidianità </vt:lpstr>
      <vt:lpstr>Per Armann la venere classica viene distrutta da oggetti alla portata di tutti. </vt:lpstr>
      <vt:lpstr>Interpretare l’arte come un gioco</vt:lpstr>
      <vt:lpstr>Bruno credeva nella logica della mano, ovvero nella capacità di fare arte</vt:lpstr>
      <vt:lpstr>La logica della mano si affida al gusto e alle richieste della società. Uno stesso tema diventa immagine diversa da Masaccio a Guttuso.</vt:lpstr>
      <vt:lpstr>L’affidamento ai tempi può far scandalo quando si ha a che fare con immagini sacre: la Madonna di Munch.</vt:lpstr>
      <vt:lpstr>L’arte e il quotidiano ci propongono relazioni </vt:lpstr>
      <vt:lpstr>La comunicazione implica un elevato livello di contrazioni</vt:lpstr>
      <vt:lpstr>La pubblicità,che unisce l’immagine visiva alla parola, ha una sua storia...</vt:lpstr>
      <vt:lpstr>... reperti storici confermano l’esistenza di forme di pubblicità nell’antica Roma...</vt:lpstr>
      <vt:lpstr>...nel XVI secolo le locande si facevano concorrenza cercando di rendere memorabile il loro nome e un’immagine a esso collegata...</vt:lpstr>
      <vt:lpstr>... la prima forma di pubblicità su carta apparve solo con l'invenzione della macchina da stampa...  </vt:lpstr>
      <vt:lpstr>... verso la fine del XIX secolo la svolta fu data dal crescente numero di prodotti da pubblicizzare...</vt:lpstr>
      <vt:lpstr>... i maggiori progressi furono compiuti dagli Stati Uniti d’America...</vt:lpstr>
      <vt:lpstr>... dopo la prima guerra mondiale, la pubblicità diviene un’industria di dimensioni gigantesche... </vt:lpstr>
      <vt:lpstr>... negli anni Quaranta per il prestito di guerra si chiede “che effetto fa morire?”...</vt:lpstr>
      <vt:lpstr>... con la televisione avanza un nuovo modello di far pubblicità...</vt:lpstr>
      <vt:lpstr>... internet ha dissolto atteggiamenti “arcaici”.</vt:lpstr>
      <vt:lpstr> Il  prodotto da pubblicizzare può essere di natura etica: le immagini si fanno forti</vt:lpstr>
      <vt:lpstr>Titoli penetranti, acuti, quasi mordono. Sono i titoli del 1971 per un’agenzia di collocamento sul lavoro.</vt:lpstr>
      <vt:lpstr>Anche l’arte ha bisogno di uno sprono: ecco la pubblicità di sensibilizzazione.</vt:lpstr>
      <vt:lpstr>L’immagine che diviene pubblicità si trasforma in marketing, ovvero in una ricerca di consensi</vt:lpstr>
      <vt:lpstr>Proprio come una major, la chiesa non concede nulla al caso</vt:lpstr>
      <vt:lpstr>L’immagine è fondamentale per la chiesa</vt:lpstr>
      <vt:lpstr>Ricostruire un’immagine è importante tanto quanto la sua prima visione</vt:lpstr>
      <vt:lpstr>Per la ricostruzione del volto di Bruno, Maurizio Di Bona, autore del fumetto, si è affidato all’espressione di Volontè, interprete del film di Montaldo, più che ai pochi ritratti pervenutici del Nolano. In questo caso è stata l’opera di un uomo a suggerirne l’immagine; proprio come se una teoria, un libro o un pensiero potessero avere una loro identificata fisionomia.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Dagli impressionisti alle tecniche pubblicitarie:</dc:title>
  <dc:creator>xxx</dc:creator>
  <cp:lastModifiedBy>Ferdinando Muscariello</cp:lastModifiedBy>
  <cp:revision>36</cp:revision>
  <dcterms:created xsi:type="dcterms:W3CDTF">2005-06-30T16:10:30Z</dcterms:created>
  <dcterms:modified xsi:type="dcterms:W3CDTF">2015-09-10T11:22:19Z</dcterms:modified>
</cp:coreProperties>
</file>