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7" r:id="rId21"/>
    <p:sldId id="276" r:id="rId22"/>
    <p:sldId id="27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  <p:sldId id="293" r:id="rId39"/>
    <p:sldId id="294" r:id="rId40"/>
    <p:sldId id="299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99CC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83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24883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24883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883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48838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8839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8840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248841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248842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8843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8844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8845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8846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8847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4884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24884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248850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248851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248852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4512958-82B3-4097-9D11-9FEFB48D148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8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8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48" grpId="0"/>
      <p:bldP spid="24884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88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884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88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88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4800D-A002-41BA-9826-C694309EA3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7282608"/>
      </p:ext>
    </p:extLst>
  </p:cSld>
  <p:clrMapOvr>
    <a:masterClrMapping/>
  </p:clrMapOvr>
  <p:transition spd="slow" advClick="0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E8459-FC00-4991-AFFB-E821CA0DFE1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9363620"/>
      </p:ext>
    </p:extLst>
  </p:cSld>
  <p:clrMapOvr>
    <a:masterClrMapping/>
  </p:clrMapOvr>
  <p:transition spd="slow" advClick="0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888CAF8-2694-4D1F-8593-67A72EECE2B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04541530"/>
      </p:ext>
    </p:extLst>
  </p:cSld>
  <p:clrMapOvr>
    <a:masterClrMapping/>
  </p:clrMapOvr>
  <p:transition spd="slow" advClick="0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02B5DC-61CE-46C3-8CB8-7E743166FE8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8222327"/>
      </p:ext>
    </p:extLst>
  </p:cSld>
  <p:clrMapOvr>
    <a:masterClrMapping/>
  </p:clrMapOvr>
  <p:transition spd="slow" advClick="0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olo, contenuto 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half" idx="3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F222B0-E076-4AF9-984D-DE40B7A11FD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1395481"/>
      </p:ext>
    </p:extLst>
  </p:cSld>
  <p:clrMapOvr>
    <a:masterClrMapping/>
  </p:clrMapOvr>
  <p:transition spd="slow" advClick="0"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24885F-3B5D-43A5-8AF7-6B0B2C1A40E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0879581"/>
      </p:ext>
    </p:extLst>
  </p:cSld>
  <p:clrMapOvr>
    <a:masterClrMapping/>
  </p:clrMapOvr>
  <p:transition spd="slow" advClick="0"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8246B7-B293-40EB-AD26-61D154E4B7F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5083200"/>
      </p:ext>
    </p:extLst>
  </p:cSld>
  <p:clrMapOvr>
    <a:masterClrMapping/>
  </p:clrMapOvr>
  <p:transition spd="slow" advClick="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0C9B3-A24B-4439-8EF2-354BCA09136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1813546"/>
      </p:ext>
    </p:extLst>
  </p:cSld>
  <p:clrMapOvr>
    <a:masterClrMapping/>
  </p:clrMapOvr>
  <p:transition spd="slow" advClick="0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B1BB6-0693-43B9-A2A2-75C5F1AC012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8396468"/>
      </p:ext>
    </p:extLst>
  </p:cSld>
  <p:clrMapOvr>
    <a:masterClrMapping/>
  </p:clrMapOvr>
  <p:transition spd="slow" advClick="0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DCBE0-F3C3-49DB-A449-2C3B793C13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1573487"/>
      </p:ext>
    </p:extLst>
  </p:cSld>
  <p:clrMapOvr>
    <a:masterClrMapping/>
  </p:clrMapOvr>
  <p:transition spd="slow" advClick="0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69442-F2F2-4242-9571-9CF79E8336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7481109"/>
      </p:ext>
    </p:extLst>
  </p:cSld>
  <p:clrMapOvr>
    <a:masterClrMapping/>
  </p:clrMapOvr>
  <p:transition spd="slow" advClick="0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7446B-9B9B-490F-A5AB-2B63BBD3BBD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2230868"/>
      </p:ext>
    </p:extLst>
  </p:cSld>
  <p:clrMapOvr>
    <a:masterClrMapping/>
  </p:clrMapOvr>
  <p:transition spd="slow" advClick="0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B72E8-B01A-4531-A289-EB150966E79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4734707"/>
      </p:ext>
    </p:extLst>
  </p:cSld>
  <p:clrMapOvr>
    <a:masterClrMapping/>
  </p:clrMapOvr>
  <p:transition spd="slow" advClick="0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0601E-532B-491A-AB61-096C6D4C3B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0881129"/>
      </p:ext>
    </p:extLst>
  </p:cSld>
  <p:clrMapOvr>
    <a:masterClrMapping/>
  </p:clrMapOvr>
  <p:transition spd="slow" advClick="0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6C47C-84C3-4B36-8022-3862020475F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6344533"/>
      </p:ext>
    </p:extLst>
  </p:cSld>
  <p:clrMapOvr>
    <a:masterClrMapping/>
  </p:clrMapOvr>
  <p:transition spd="slow" advClick="0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81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4781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781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24781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4781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81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81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81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81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81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82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82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82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4782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4782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24782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it-IT" altLang="it-IT"/>
          </a:p>
        </p:txBody>
      </p:sp>
      <p:sp>
        <p:nvSpPr>
          <p:cNvPr id="24782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it-IT" altLang="it-IT"/>
          </a:p>
        </p:txBody>
      </p:sp>
      <p:sp>
        <p:nvSpPr>
          <p:cNvPr id="24782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409A13C-5CD1-4EA3-AC3E-A57DBB60DDA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transition spd="slow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7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7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7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7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7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7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7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7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7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7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7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7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7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7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7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23" grpId="0"/>
      <p:bldP spid="24782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78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78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78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78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78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78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78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78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78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78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78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78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78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78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78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78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78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78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78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78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8800">
                <a:latin typeface="Alien Encounters" pitchFamily="2" charset="0"/>
              </a:rPr>
              <a:t>      VOCES    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it-IT" altLang="it-IT" dirty="0"/>
              <a:t>Quando gli esseri umani amano </a:t>
            </a:r>
          </a:p>
          <a:p>
            <a:pPr>
              <a:buFont typeface="Wingdings" panose="05000000000000000000" pitchFamily="2" charset="2"/>
              <a:buNone/>
            </a:pPr>
            <a:r>
              <a:rPr lang="it-IT" altLang="it-IT" dirty="0"/>
              <a:t>  le cose odono voci provenienti da molto </a:t>
            </a:r>
            <a:r>
              <a:rPr lang="it-IT" altLang="it-IT" dirty="0" smtClean="0"/>
              <a:t>lontano</a:t>
            </a:r>
            <a:endParaRPr lang="it-IT" altLang="it-IT" dirty="0"/>
          </a:p>
        </p:txBody>
      </p:sp>
      <p:pic>
        <p:nvPicPr>
          <p:cNvPr id="2054" name="Picture 6" descr="kandy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644900"/>
            <a:ext cx="2438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8" name="Rectangle 16"/>
          <p:cNvSpPr>
            <a:spLocks noGrp="1" noChangeArrowheads="1"/>
          </p:cNvSpPr>
          <p:nvPr>
            <p:ph/>
          </p:nvPr>
        </p:nvSpPr>
        <p:spPr>
          <a:xfrm>
            <a:off x="1214438" y="336550"/>
            <a:ext cx="7267575" cy="56499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it-IT" altLang="it-IT" sz="2800" dirty="0"/>
              <a:t>L’ARTE ha il fine di riproporre l’ordine nel </a:t>
            </a:r>
            <a:r>
              <a:rPr lang="it-IT" altLang="it-IT" sz="2800" dirty="0" smtClean="0"/>
              <a:t>caos, </a:t>
            </a:r>
            <a:r>
              <a:rPr lang="it-IT" altLang="it-IT" sz="2800" dirty="0"/>
              <a:t>nel </a:t>
            </a:r>
            <a:r>
              <a:rPr lang="it-IT" altLang="it-IT" sz="2800" dirty="0" smtClean="0"/>
              <a:t>buio, </a:t>
            </a:r>
            <a:r>
              <a:rPr lang="it-IT" altLang="it-IT" sz="2800" dirty="0"/>
              <a:t>nel male. Gli elementi si inscrivono perfettamente in figure geometriche .</a:t>
            </a:r>
          </a:p>
          <a:p>
            <a:pPr>
              <a:buFont typeface="Wingdings" panose="05000000000000000000" pitchFamily="2" charset="2"/>
              <a:buNone/>
            </a:pPr>
            <a:r>
              <a:rPr lang="it-IT" altLang="it-IT" sz="2800" dirty="0"/>
              <a:t>Il CHIAROSCURO e lo SFUMATO permettono alla tecnica di diventare costruttiva e all’oggetto di presentarsi come dettaglio.</a:t>
            </a:r>
          </a:p>
          <a:p>
            <a:pPr>
              <a:buFont typeface="Wingdings" panose="05000000000000000000" pitchFamily="2" charset="2"/>
              <a:buNone/>
            </a:pPr>
            <a:r>
              <a:rPr lang="it-IT" altLang="it-IT" sz="2800" dirty="0"/>
              <a:t>I giochi di LUCE e OMBRA definiscono il bello spettacolo del mondo.</a:t>
            </a:r>
          </a:p>
          <a:p>
            <a:pPr>
              <a:buFont typeface="Wingdings" panose="05000000000000000000" pitchFamily="2" charset="2"/>
              <a:buNone/>
            </a:pPr>
            <a:r>
              <a:rPr lang="it-IT" altLang="it-IT" sz="2800" dirty="0"/>
              <a:t>La LUCE compare ed intrappola</a:t>
            </a:r>
            <a:r>
              <a:rPr lang="it-IT" altLang="it-IT" sz="2800" dirty="0" smtClean="0"/>
              <a:t>, essa </a:t>
            </a:r>
            <a:r>
              <a:rPr lang="it-IT" altLang="it-IT" sz="2800" dirty="0"/>
              <a:t>è nitida e superna</a:t>
            </a:r>
            <a:r>
              <a:rPr lang="it-IT" altLang="it-IT" sz="2800" dirty="0" smtClean="0"/>
              <a:t>, non </a:t>
            </a:r>
            <a:r>
              <a:rPr lang="it-IT" altLang="it-IT" sz="2800" dirty="0"/>
              <a:t>perché è totale ma perché rivela. </a:t>
            </a:r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51" name="Picture 23" descr="i06g-06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69400" cy="7059613"/>
          </a:xfrm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vocdismatteo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250"/>
            <a:ext cx="12915900" cy="921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44" name="Picture 24" descr="judith-slaying-holofernes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1539875"/>
            <a:ext cx="9396413" cy="107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Rembrand_-_Jerusalem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32938" cy="71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1mon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-1600200"/>
            <a:ext cx="11430001" cy="169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73" name="Rectangle 1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 sz="4000" dirty="0"/>
              <a:t>Lo specchio è rivelazione e mezzo del dettaglio e consente la squadratura di universi differenti metodicamente collegati. 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altLang="it-IT"/>
              <a:t> </a:t>
            </a:r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arnolfin"/>
          <p:cNvPicPr>
            <a:picLocks noChangeArrowheads="1"/>
          </p:cNvPicPr>
          <p:nvPr/>
        </p:nvPicPr>
        <p:blipFill>
          <a:blip r:embed="rId2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150"/>
            <a:ext cx="9558338" cy="716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7" name="Picture 5" descr="velazquez-las-meninas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3250" cy="691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Forma e proporzioni divine</a:t>
            </a:r>
          </a:p>
        </p:txBody>
      </p:sp>
      <p:pic>
        <p:nvPicPr>
          <p:cNvPr id="124939" name="Picture 11" descr="28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789238"/>
            <a:ext cx="3702050" cy="2497137"/>
          </a:xfrm>
        </p:spPr>
      </p:pic>
      <p:pic>
        <p:nvPicPr>
          <p:cNvPr id="124942" name="Picture 14" descr="be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125" y="1981200"/>
            <a:ext cx="2374900" cy="4114800"/>
          </a:xfrm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Genesi dell’immagine</a:t>
            </a:r>
            <a:br>
              <a:rPr lang="it-IT" altLang="it-IT"/>
            </a:br>
            <a:endParaRPr lang="it-IT" alt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400" dirty="0"/>
              <a:t>“Chiamo immagini innanzi tutto le ombre</a:t>
            </a:r>
            <a:r>
              <a:rPr lang="it-IT" altLang="it-IT" sz="2400" dirty="0" smtClean="0"/>
              <a:t>, poi </a:t>
            </a:r>
            <a:r>
              <a:rPr lang="it-IT" altLang="it-IT" sz="2400" dirty="0"/>
              <a:t>i riflessi che si vedono nell’acqua o sulla superficie dei corpi opachi</a:t>
            </a:r>
            <a:r>
              <a:rPr lang="it-IT" altLang="it-IT" sz="2400" dirty="0" smtClean="0"/>
              <a:t>, levigati </a:t>
            </a:r>
            <a:r>
              <a:rPr lang="it-IT" altLang="it-IT" sz="2400" dirty="0"/>
              <a:t>o brillanti e tutte le rappresentazioni di questo genere”(Platone</a:t>
            </a:r>
            <a:r>
              <a:rPr lang="it-IT" altLang="it-IT" sz="2400" dirty="0" smtClean="0"/>
              <a:t>, Repubblica</a:t>
            </a:r>
            <a:r>
              <a:rPr lang="it-IT" altLang="it-IT" sz="2400" dirty="0"/>
              <a:t>).</a:t>
            </a:r>
          </a:p>
          <a:p>
            <a:pPr>
              <a:lnSpc>
                <a:spcPct val="80000"/>
              </a:lnSpc>
            </a:pPr>
            <a:endParaRPr lang="it-IT" altLang="it-IT" sz="2400" dirty="0"/>
          </a:p>
          <a:p>
            <a:pPr>
              <a:lnSpc>
                <a:spcPct val="80000"/>
              </a:lnSpc>
            </a:pPr>
            <a:r>
              <a:rPr lang="it-IT" altLang="it-IT" sz="2400" dirty="0"/>
              <a:t>L’immagine nasce nell’intervallo tra sensibilità ed intelletto</a:t>
            </a:r>
            <a:r>
              <a:rPr lang="it-IT" altLang="it-IT" sz="2400" dirty="0" smtClean="0"/>
              <a:t>, tra </a:t>
            </a:r>
            <a:r>
              <a:rPr lang="it-IT" altLang="it-IT" sz="2400" dirty="0"/>
              <a:t>percezione e discorso. Essa è evanescente e sempre minacciata dalla possibilità di dissolversi in una miriade di riflessi ma anche continuamente chiamata a mostrare</a:t>
            </a:r>
            <a:r>
              <a:rPr lang="it-IT" altLang="it-IT" sz="2400" dirty="0" smtClean="0"/>
              <a:t>, da </a:t>
            </a:r>
            <a:r>
              <a:rPr lang="it-IT" altLang="it-IT" sz="2400" dirty="0"/>
              <a:t>parole e discorsi incapaci di dire. </a:t>
            </a:r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Il codice dell’arte ha le sue formule </a:t>
            </a:r>
          </a:p>
        </p:txBody>
      </p:sp>
      <p:pic>
        <p:nvPicPr>
          <p:cNvPr id="130056" name="Picture 8" descr="vitruvian"/>
          <p:cNvPicPr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8938" y="2073275"/>
            <a:ext cx="2020887" cy="2209800"/>
          </a:xfrm>
        </p:spPr>
      </p:pic>
      <p:pic>
        <p:nvPicPr>
          <p:cNvPr id="130057" name="Picture 9" descr="cen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365625"/>
            <a:ext cx="4362450" cy="2181225"/>
          </a:xfrm>
        </p:spPr>
      </p:pic>
      <p:pic>
        <p:nvPicPr>
          <p:cNvPr id="130058" name="Picture 10" descr="venere"/>
          <p:cNvPicPr>
            <a:picLocks noGrp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7925" y="2133600"/>
            <a:ext cx="4156075" cy="2943225"/>
          </a:xfrm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Il MOVIMENTO nell’arte</a:t>
            </a:r>
          </a:p>
        </p:txBody>
      </p:sp>
      <p:pic>
        <p:nvPicPr>
          <p:cNvPr id="128009" name="Picture 9" descr="507"/>
          <p:cNvPicPr>
            <a:picLocks noGrp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12875"/>
            <a:ext cx="2794000" cy="5160963"/>
          </a:xfrm>
        </p:spPr>
      </p:pic>
      <p:pic>
        <p:nvPicPr>
          <p:cNvPr id="128010" name="Picture 10" descr="13006"/>
          <p:cNvPicPr>
            <a:picLocks noGrp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4005263"/>
            <a:ext cx="4916488" cy="2633662"/>
          </a:xfrm>
        </p:spPr>
      </p:pic>
      <p:pic>
        <p:nvPicPr>
          <p:cNvPr id="128012" name="Picture 12" descr="TR-Dancers-Degas-Poodle"/>
          <p:cNvPicPr>
            <a:picLocks noGrp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1412875"/>
            <a:ext cx="4760913" cy="2414588"/>
          </a:xfrm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147050" cy="51831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it-IT" altLang="it-IT" dirty="0"/>
              <a:t> Quando la tecnica di pura riproduzione è allontanata l’oggetto diviene figlio dell’artista di cui si nutre e gode e perde tutti i suoi connotati reali.</a:t>
            </a:r>
          </a:p>
          <a:p>
            <a:pPr>
              <a:buFont typeface="Wingdings" panose="05000000000000000000" pitchFamily="2" charset="2"/>
              <a:buNone/>
            </a:pPr>
            <a:r>
              <a:rPr lang="it-IT" altLang="it-IT" dirty="0"/>
              <a:t> Il colore è intenso</a:t>
            </a:r>
            <a:r>
              <a:rPr lang="it-IT" altLang="it-IT" dirty="0" smtClean="0"/>
              <a:t>, talvolta </a:t>
            </a:r>
            <a:r>
              <a:rPr lang="it-IT" altLang="it-IT" dirty="0"/>
              <a:t>violento</a:t>
            </a:r>
            <a:r>
              <a:rPr lang="it-IT" altLang="it-IT" dirty="0" smtClean="0"/>
              <a:t>, una </a:t>
            </a:r>
            <a:r>
              <a:rPr lang="it-IT" altLang="it-IT" dirty="0"/>
              <a:t>sorta di coro da fissare sulla tela.</a:t>
            </a:r>
          </a:p>
          <a:p>
            <a:pPr>
              <a:buFont typeface="Wingdings" panose="05000000000000000000" pitchFamily="2" charset="2"/>
              <a:buNone/>
            </a:pPr>
            <a:r>
              <a:rPr lang="it-IT" altLang="it-IT" dirty="0"/>
              <a:t> L’artista crea armonie dal nulla “dipingere è musicare”.</a:t>
            </a:r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75" name="Picture 11" descr="305a4"/>
          <p:cNvPicPr>
            <a:picLocks noGrp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1538" y="0"/>
            <a:ext cx="4462462" cy="4062413"/>
          </a:xfrm>
        </p:spPr>
      </p:pic>
      <p:pic>
        <p:nvPicPr>
          <p:cNvPr id="139276" name="Picture 12" descr="kandy9"/>
          <p:cNvPicPr>
            <a:picLocks noGrp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4043363"/>
            <a:ext cx="4419600" cy="2814637"/>
          </a:xfrm>
        </p:spPr>
      </p:pic>
      <p:pic>
        <p:nvPicPr>
          <p:cNvPr id="139281" name="Picture 17" descr="215gcd03"/>
          <p:cNvPicPr>
            <a:picLocks noGrp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72025" cy="6859588"/>
          </a:xfrm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/>
              <a:t>CINEMA:COMPOSIZIONE DELL’IMMAGINE IN MOVIMENTO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400" dirty="0"/>
              <a:t>Attraverso la cinepresa mobile ed il montaggio</a:t>
            </a:r>
            <a:r>
              <a:rPr lang="it-IT" altLang="it-IT" sz="2400" dirty="0" smtClean="0"/>
              <a:t>, il </a:t>
            </a:r>
            <a:r>
              <a:rPr lang="it-IT" altLang="it-IT" sz="2400" dirty="0"/>
              <a:t>cinema ci offre immediatamente l’ IMMAGINE-MOVIMENTO (Cinema classico).</a:t>
            </a:r>
          </a:p>
          <a:p>
            <a:pPr>
              <a:lnSpc>
                <a:spcPct val="90000"/>
              </a:lnSpc>
            </a:pPr>
            <a:r>
              <a:rPr lang="it-IT" altLang="it-IT" sz="2400" dirty="0"/>
              <a:t>Schemi geometrici</a:t>
            </a:r>
            <a:r>
              <a:rPr lang="it-IT" altLang="it-IT" sz="2400" dirty="0" smtClean="0"/>
              <a:t>, dinamiche </a:t>
            </a:r>
            <a:r>
              <a:rPr lang="it-IT" altLang="it-IT" sz="2400" dirty="0"/>
              <a:t>di luci e ombre</a:t>
            </a:r>
            <a:r>
              <a:rPr lang="it-IT" altLang="it-IT" sz="2400" dirty="0" smtClean="0"/>
              <a:t>, inquadrature </a:t>
            </a:r>
            <a:r>
              <a:rPr lang="it-IT" altLang="it-IT" sz="2400" dirty="0"/>
              <a:t>e piani permettono di definire l’IMMAGINE-TEMPO (Cinema moderno).</a:t>
            </a:r>
          </a:p>
          <a:p>
            <a:pPr>
              <a:lnSpc>
                <a:spcPct val="90000"/>
              </a:lnSpc>
            </a:pPr>
            <a:r>
              <a:rPr lang="it-IT" altLang="it-IT" sz="2400" dirty="0"/>
              <a:t>IMMAGINE OTTICO-SONORA e IMMAGINE CRISTALLO servono a ricostruire la personalità del protagonista(immagine dello specchio</a:t>
            </a:r>
            <a:r>
              <a:rPr lang="it-IT" altLang="it-IT" sz="2400" dirty="0" smtClean="0"/>
              <a:t>, ricordo</a:t>
            </a:r>
            <a:r>
              <a:rPr lang="it-IT" altLang="it-IT" sz="2400" dirty="0"/>
              <a:t>)</a:t>
            </a:r>
          </a:p>
          <a:p>
            <a:pPr>
              <a:lnSpc>
                <a:spcPct val="90000"/>
              </a:lnSpc>
            </a:pPr>
            <a:r>
              <a:rPr lang="it-IT" altLang="it-IT" sz="2400" dirty="0"/>
              <a:t>IMMAGINE AL QUADRATO rappresenta l’esplosione  dell’immagine in effetti speciali. </a:t>
            </a:r>
          </a:p>
          <a:p>
            <a:pPr>
              <a:lnSpc>
                <a:spcPct val="90000"/>
              </a:lnSpc>
            </a:pPr>
            <a:endParaRPr lang="it-IT" altLang="it-IT" sz="2400" dirty="0"/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5" name="Picture 9" descr="gallery8596"/>
          <p:cNvPicPr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620713"/>
            <a:ext cx="2393950" cy="2757487"/>
          </a:xfrm>
        </p:spPr>
      </p:pic>
      <p:pic>
        <p:nvPicPr>
          <p:cNvPr id="152588" name="Picture 12" descr="La-Guerra-dei-due-Mondi"/>
          <p:cNvPicPr>
            <a:picLocks noGrp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981075"/>
            <a:ext cx="2692400" cy="1981200"/>
          </a:xfrm>
        </p:spPr>
      </p:pic>
      <p:pic>
        <p:nvPicPr>
          <p:cNvPr id="152591" name="Picture 15" descr="0096010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981075"/>
            <a:ext cx="1255712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93" name="Picture 17" descr="semilasci10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3732212" cy="165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94" name="Picture 18" descr="filmtr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860800"/>
            <a:ext cx="36195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95" name="Picture 19" descr="0104180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068638"/>
            <a:ext cx="2371725" cy="1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543800" cy="1431925"/>
          </a:xfrm>
        </p:spPr>
        <p:txBody>
          <a:bodyPr/>
          <a:lstStyle/>
          <a:p>
            <a:r>
              <a:rPr lang="it-IT" altLang="it-IT" sz="4000"/>
              <a:t>IL FUMETTO:STORIA IN IMMAGINI E PAROLE</a:t>
            </a:r>
          </a:p>
        </p:txBody>
      </p:sp>
      <p:sp>
        <p:nvSpPr>
          <p:cNvPr id="154627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905000"/>
            <a:ext cx="8229600" cy="4530725"/>
          </a:xfr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it-IT" altLang="it-IT" sz="2800" dirty="0"/>
              <a:t>Dalla pittura trae il DISEGNO</a:t>
            </a:r>
            <a:r>
              <a:rPr lang="it-IT" altLang="it-IT" sz="2800" dirty="0" smtClean="0"/>
              <a:t>, il </a:t>
            </a:r>
            <a:r>
              <a:rPr lang="it-IT" altLang="it-IT" sz="2800" dirty="0"/>
              <a:t>COLORE</a:t>
            </a:r>
            <a:r>
              <a:rPr lang="it-IT" altLang="it-IT" sz="2800" dirty="0" smtClean="0"/>
              <a:t>, la </a:t>
            </a:r>
            <a:r>
              <a:rPr lang="it-IT" altLang="it-IT" sz="2800" dirty="0"/>
              <a:t>resa dello SPAZIO.</a:t>
            </a:r>
          </a:p>
          <a:p>
            <a:pPr>
              <a:lnSpc>
                <a:spcPct val="80000"/>
              </a:lnSpc>
            </a:pPr>
            <a:r>
              <a:rPr lang="it-IT" altLang="it-IT" sz="2800" dirty="0"/>
              <a:t>Dal teatro deriva il DIALOGO</a:t>
            </a:r>
            <a:r>
              <a:rPr lang="it-IT" altLang="it-IT" sz="2800" dirty="0" smtClean="0"/>
              <a:t>, interrotto </a:t>
            </a:r>
            <a:r>
              <a:rPr lang="it-IT" altLang="it-IT" sz="2800" dirty="0"/>
              <a:t>spesso da DIDASCALIE che riassumono gli avvenimenti.</a:t>
            </a:r>
          </a:p>
          <a:p>
            <a:pPr>
              <a:lnSpc>
                <a:spcPct val="80000"/>
              </a:lnSpc>
            </a:pPr>
            <a:r>
              <a:rPr lang="it-IT" altLang="it-IT" sz="2800" dirty="0"/>
              <a:t>Dal cinema ha appreso l’uso dei PIANI e delle INQUADRATURE.</a:t>
            </a:r>
          </a:p>
          <a:p>
            <a:pPr>
              <a:lnSpc>
                <a:spcPct val="80000"/>
              </a:lnSpc>
            </a:pPr>
            <a:r>
              <a:rPr lang="it-IT" altLang="it-IT" sz="2800" dirty="0"/>
              <a:t>La storia è raccontata in una serie di VIGNETTE che formano SEQUENZE. Nelle vignette sono rappresentati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800" dirty="0"/>
              <a:t> PERSONAGGI- ELEMENTI CHE CARATTERIZZANO IL LUOGO- SPAZIATURE O NUVOLETTE CHE RACCHIUDONO LE BATTUTE. </a:t>
            </a:r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55652" name="Picture 4" descr="mdnp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85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L’ ITER MAGICO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370205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1800" dirty="0"/>
              <a:t> La NATURA è il regno del MAGO</a:t>
            </a:r>
            <a:r>
              <a:rPr lang="it-IT" altLang="it-IT" sz="1800" dirty="0" smtClean="0"/>
              <a:t>, il </a:t>
            </a:r>
            <a:r>
              <a:rPr lang="it-IT" altLang="it-IT" sz="1800" dirty="0"/>
              <a:t>vero sapiente che scopre ,indagando tra le ombre i VINCOLI, i legami tra le cose.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1800" dirty="0"/>
              <a:t> Attraverso l’arte della memoria il Nolano insegna a lavorare su IMMAGINI e PAROLE. La MEMORIA NATURALE o PRIMARIA è memoria di immagini</a:t>
            </a:r>
            <a:r>
              <a:rPr lang="it-IT" altLang="it-IT" sz="1800" dirty="0" smtClean="0"/>
              <a:t>, riflessione </a:t>
            </a:r>
            <a:r>
              <a:rPr lang="it-IT" altLang="it-IT" sz="1800" dirty="0"/>
              <a:t>e memorizzazione. La MEMORIA ARTIFICIALE ricava la forza mnemotecnica dalla prima e conferisce il nome alle immagini. Essa è elaborazione e ricostruzione</a:t>
            </a:r>
            <a:r>
              <a:rPr lang="it-IT" altLang="it-IT" sz="1800" dirty="0" smtClean="0"/>
              <a:t>; conduce </a:t>
            </a:r>
            <a:r>
              <a:rPr lang="it-IT" altLang="it-IT" sz="1800" dirty="0"/>
              <a:t>alla parola nuda.   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08550" y="1981200"/>
            <a:ext cx="3702050" cy="468816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1600" dirty="0"/>
              <a:t>Le RUOTE DELLA MEMORIA costituiscono l’iter che Bruno ha ideato per instaurare un legame tra la struttura del pensiero e quella della realtà.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1600" dirty="0"/>
              <a:t>Vi sono 3 ruote di 30 SETTORI per fare pratica di RIFLESSIONE.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1600" dirty="0"/>
              <a:t>La pratica seconda si serve di 5 ruote di 30 soggetti ciascuna.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1600" dirty="0"/>
              <a:t>Le immagini si compongono in LOCI. I contenitori di queste ricchezze sono ATRI e CUBILI.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1600" dirty="0"/>
              <a:t>Le COMBINAZIONI possibili non sono casuali ma FECONDE(interattività del gioco).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1600" dirty="0"/>
              <a:t>L’invenzione di Bruno è NELLA CHIAVE E NELLE OMBRE. Egli vuole munirsi di una CLAVIS MAGNA capace di aprire la porta di accesso ad una MATHESIS UNIVERSALIS.</a:t>
            </a:r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     LA FANTASIA O FANTASTICA</a:t>
            </a:r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3702050" cy="4114800"/>
          </a:xfrm>
        </p:spPr>
        <p:txBody>
          <a:bodyPr/>
          <a:lstStyle/>
          <a:p>
            <a:r>
              <a:rPr lang="it-IT" altLang="it-IT" sz="2400" dirty="0"/>
              <a:t>Per VICO la mente umana pur essendo dotata di FANTASIA è incapace di pensare l’esperienza con idee chiare e </a:t>
            </a:r>
            <a:r>
              <a:rPr lang="it-IT" altLang="it-IT" sz="2400" dirty="0" smtClean="0"/>
              <a:t>distinte, quindi </a:t>
            </a:r>
            <a:r>
              <a:rPr lang="it-IT" altLang="it-IT" sz="2400" dirty="0"/>
              <a:t>elabora UNIVERSALI FANTASTICI,FAVOLE,MITI.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08550" y="1981200"/>
            <a:ext cx="3702050" cy="4114800"/>
          </a:xfrm>
        </p:spPr>
        <p:txBody>
          <a:bodyPr/>
          <a:lstStyle/>
          <a:p>
            <a:r>
              <a:rPr lang="it-IT" altLang="it-IT" sz="2400" dirty="0"/>
              <a:t>Per BRUNO la FANTASIA è l’antidoto alla tenebra. Essa scruta il profondo e coglie le relazioni (GIOCO) tra il RAPPRESENTANTE E IL RAPPRESENTATO che spesso si cela (SOGNO) o non esiste (UTOPIA).</a:t>
            </a:r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Giordano Bruno</a:t>
            </a:r>
            <a:br>
              <a:rPr lang="it-IT" altLang="it-IT"/>
            </a:br>
            <a:endParaRPr lang="it-IT" alt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1800" dirty="0"/>
              <a:t>Bruno educa gli uomini alla comunicazione con le cose del mondo.</a:t>
            </a:r>
          </a:p>
          <a:p>
            <a:pPr>
              <a:lnSpc>
                <a:spcPct val="80000"/>
              </a:lnSpc>
            </a:pPr>
            <a:r>
              <a:rPr lang="it-IT" altLang="it-IT" sz="1800" dirty="0"/>
              <a:t>Analogico e Digitale</a:t>
            </a:r>
            <a:r>
              <a:rPr lang="it-IT" altLang="it-IT" sz="1800" dirty="0" smtClean="0"/>
              <a:t>, </a:t>
            </a:r>
            <a:r>
              <a:rPr lang="it-IT" altLang="it-IT" sz="1800" dirty="0" err="1" smtClean="0"/>
              <a:t>Nous</a:t>
            </a:r>
            <a:r>
              <a:rPr lang="it-IT" altLang="it-IT" sz="1800" dirty="0" smtClean="0"/>
              <a:t> </a:t>
            </a:r>
            <a:r>
              <a:rPr lang="it-IT" altLang="it-IT" sz="1800" dirty="0"/>
              <a:t>e Dianoia si congiungono solo nell’immagine.</a:t>
            </a:r>
          </a:p>
          <a:p>
            <a:pPr>
              <a:lnSpc>
                <a:spcPct val="80000"/>
              </a:lnSpc>
            </a:pPr>
            <a:r>
              <a:rPr lang="it-IT" altLang="it-IT" sz="1800" dirty="0"/>
              <a:t>Le opere di Bruno definiscono un percorso di costruzione ed elaborazione</a:t>
            </a:r>
            <a:r>
              <a:rPr lang="it-IT" altLang="it-IT" sz="1800" dirty="0" smtClean="0"/>
              <a:t>, non </a:t>
            </a:r>
            <a:r>
              <a:rPr lang="it-IT" altLang="it-IT" sz="1800" dirty="0"/>
              <a:t>un mero esercizio di lettura del grande libro della Natura.</a:t>
            </a:r>
          </a:p>
          <a:p>
            <a:pPr>
              <a:lnSpc>
                <a:spcPct val="80000"/>
              </a:lnSpc>
            </a:pPr>
            <a:r>
              <a:rPr lang="it-IT" altLang="it-IT" sz="1800" dirty="0"/>
              <a:t>CONTRAZIONE è il termine chiave nel Sigillo dei Sigilli</a:t>
            </a:r>
            <a:r>
              <a:rPr lang="it-IT" altLang="it-IT" sz="1800" dirty="0" smtClean="0"/>
              <a:t>; esso </a:t>
            </a:r>
            <a:r>
              <a:rPr lang="it-IT" altLang="it-IT" sz="1800" dirty="0"/>
              <a:t>indica la concentrazione dell’uomo sulla cosa.</a:t>
            </a:r>
          </a:p>
          <a:p>
            <a:pPr>
              <a:lnSpc>
                <a:spcPct val="80000"/>
              </a:lnSpc>
            </a:pPr>
            <a:endParaRPr lang="it-IT" altLang="it-IT" sz="1800" dirty="0"/>
          </a:p>
          <a:p>
            <a:pPr>
              <a:lnSpc>
                <a:spcPct val="80000"/>
              </a:lnSpc>
            </a:pPr>
            <a:endParaRPr lang="it-IT" altLang="it-IT" sz="1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1800" dirty="0"/>
              <a:t>  Il fenomeno diviene nella mente umana:</a:t>
            </a:r>
          </a:p>
          <a:p>
            <a:pPr>
              <a:lnSpc>
                <a:spcPct val="80000"/>
              </a:lnSpc>
            </a:pPr>
            <a:r>
              <a:rPr lang="it-IT" altLang="it-IT" sz="1800" dirty="0"/>
              <a:t>SPETTRO o FANTASMA ovvero immagine VIRTUALE</a:t>
            </a:r>
          </a:p>
          <a:p>
            <a:pPr>
              <a:lnSpc>
                <a:spcPct val="80000"/>
              </a:lnSpc>
            </a:pPr>
            <a:r>
              <a:rPr lang="it-IT" altLang="it-IT" sz="1800" dirty="0"/>
              <a:t>CONCEZIONE SEMPLICE</a:t>
            </a:r>
          </a:p>
          <a:p>
            <a:pPr>
              <a:lnSpc>
                <a:spcPct val="80000"/>
              </a:lnSpc>
            </a:pPr>
            <a:r>
              <a:rPr lang="it-IT" altLang="it-IT" sz="1800" dirty="0"/>
              <a:t>MENTATIO intesa come attività atta a stimolare la fantasia.</a:t>
            </a:r>
          </a:p>
          <a:p>
            <a:pPr>
              <a:lnSpc>
                <a:spcPct val="80000"/>
              </a:lnSpc>
            </a:pPr>
            <a:endParaRPr lang="it-IT" altLang="it-IT" sz="1800" dirty="0"/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               IL MITO</a:t>
            </a:r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370205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000" dirty="0"/>
              <a:t>Secondo </a:t>
            </a:r>
            <a:r>
              <a:rPr lang="it-IT" altLang="it-IT" sz="2000" dirty="0" err="1" smtClean="0"/>
              <a:t>Blumenberg</a:t>
            </a:r>
            <a:r>
              <a:rPr lang="it-IT" altLang="it-IT" sz="2000" dirty="0" smtClean="0"/>
              <a:t> (</a:t>
            </a:r>
            <a:r>
              <a:rPr lang="it-IT" altLang="it-IT" sz="2000" dirty="0"/>
              <a:t>Naufragio con spettatore</a:t>
            </a:r>
            <a:r>
              <a:rPr lang="it-IT" altLang="it-IT" sz="2000" dirty="0" smtClean="0"/>
              <a:t>) il </a:t>
            </a:r>
            <a:r>
              <a:rPr lang="it-IT" altLang="it-IT" sz="2000" dirty="0"/>
              <a:t>mito è una necessità dell’uomo che ristabilisce un legame con </a:t>
            </a:r>
            <a:r>
              <a:rPr lang="it-IT" altLang="it-IT" sz="2000" dirty="0" smtClean="0"/>
              <a:t>l’ignoto (</a:t>
            </a:r>
            <a:r>
              <a:rPr lang="it-IT" altLang="it-IT" sz="2000" dirty="0"/>
              <a:t>le origini del mondo). In esso ci sono figure(EROI) e temi ricorrenti(IMPRESE)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000" dirty="0"/>
              <a:t>    Il mito è collettivo.</a:t>
            </a:r>
          </a:p>
        </p:txBody>
      </p:sp>
      <p:sp>
        <p:nvSpPr>
          <p:cNvPr id="17920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908550" y="1981200"/>
            <a:ext cx="370205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1800" dirty="0"/>
              <a:t>Secondo </a:t>
            </a:r>
            <a:r>
              <a:rPr lang="it-IT" altLang="it-IT" sz="1800" dirty="0" err="1"/>
              <a:t>Cassirer</a:t>
            </a:r>
            <a:r>
              <a:rPr lang="it-IT" altLang="it-IT" sz="1800" dirty="0"/>
              <a:t>(Il mito dello Stato) grazie al mito l’uomo perviene alla comprensione del senso mitico dell’io e dell’intersoggettività.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1800" dirty="0"/>
              <a:t> Nel mito il SIMBOLO è essenziale poiché in esso il particolare diviene veicolo dell’universale. Si interpreta.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1800" dirty="0"/>
              <a:t>Il SEGNO è differente in quanto il suo rapporto con l’oggetto è di mera indifferenza. Si capta.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it-IT" sz="1800" dirty="0"/>
          </a:p>
        </p:txBody>
      </p:sp>
      <p:pic>
        <p:nvPicPr>
          <p:cNvPr id="179209" name="Picture 9" descr="world_symbo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445125"/>
            <a:ext cx="11906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0" name="Picture 10" descr="Penta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373688"/>
            <a:ext cx="13239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              IL GIOCO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800" dirty="0"/>
              <a:t>Nel gioco SOGGETTO ed OGGETTO palesano la loro capacità di comunicare.</a:t>
            </a:r>
          </a:p>
          <a:p>
            <a:pPr>
              <a:lnSpc>
                <a:spcPct val="90000"/>
              </a:lnSpc>
            </a:pPr>
            <a:r>
              <a:rPr lang="it-IT" altLang="it-IT" sz="2800" dirty="0"/>
              <a:t>Le regole sono riconosciute come restrizioni dello scambio e dell’affinità.</a:t>
            </a:r>
          </a:p>
          <a:p>
            <a:pPr>
              <a:lnSpc>
                <a:spcPct val="90000"/>
              </a:lnSpc>
            </a:pPr>
            <a:r>
              <a:rPr lang="it-IT" altLang="it-IT" sz="2800" dirty="0"/>
              <a:t>L’oggetto è l’interlocutore del </a:t>
            </a:r>
            <a:r>
              <a:rPr lang="it-IT" altLang="it-IT" sz="2800" dirty="0" smtClean="0"/>
              <a:t>bimbo (</a:t>
            </a:r>
            <a:r>
              <a:rPr lang="it-IT" altLang="it-IT" sz="2800" dirty="0" err="1"/>
              <a:t>Piaget</a:t>
            </a:r>
            <a:r>
              <a:rPr lang="it-IT" altLang="it-IT" sz="2800" dirty="0"/>
              <a:t>) e risponde attraverso la musica ed il colore a colui che gli si avvicina e lo afferra.</a:t>
            </a:r>
          </a:p>
          <a:p>
            <a:pPr>
              <a:lnSpc>
                <a:spcPct val="90000"/>
              </a:lnSpc>
            </a:pPr>
            <a:r>
              <a:rPr lang="it-IT" altLang="it-IT" sz="2800" dirty="0"/>
              <a:t>Il gioco stimola le abilità e le capacità umane (GRAMMATICA DELLA FANTASIA</a:t>
            </a:r>
            <a:r>
              <a:rPr lang="it-IT" altLang="it-IT" sz="2800" dirty="0" smtClean="0"/>
              <a:t>, </a:t>
            </a:r>
            <a:r>
              <a:rPr lang="it-IT" altLang="it-IT" sz="2800" dirty="0" err="1" smtClean="0"/>
              <a:t>Rodari</a:t>
            </a:r>
            <a:r>
              <a:rPr lang="it-IT" altLang="it-IT" sz="2800" dirty="0"/>
              <a:t>.)</a:t>
            </a:r>
          </a:p>
          <a:p>
            <a:pPr>
              <a:lnSpc>
                <a:spcPct val="90000"/>
              </a:lnSpc>
            </a:pPr>
            <a:endParaRPr lang="it-IT" altLang="it-IT" sz="2800" dirty="0"/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84331" name="Picture 11" descr="FANTASIA"/>
          <p:cNvPicPr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46688" cy="6856413"/>
          </a:xfrm>
        </p:spPr>
      </p:pic>
      <p:pic>
        <p:nvPicPr>
          <p:cNvPr id="184332" name="Picture 12" descr="tomb_raider_aod1_400"/>
          <p:cNvPicPr>
            <a:picLocks noGrp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75" y="0"/>
            <a:ext cx="3984625" cy="2212975"/>
          </a:xfrm>
        </p:spPr>
      </p:pic>
      <p:pic>
        <p:nvPicPr>
          <p:cNvPr id="184333" name="Picture 13" descr="Senza nome"/>
          <p:cNvPicPr>
            <a:picLocks noGrp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4797425"/>
            <a:ext cx="3940175" cy="2065338"/>
          </a:xfrm>
        </p:spPr>
      </p:pic>
      <p:pic>
        <p:nvPicPr>
          <p:cNvPr id="184334" name="Picture 14" descr="pacman-stars_1024"/>
          <p:cNvPicPr>
            <a:picLocks noGrp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2133600"/>
            <a:ext cx="4210050" cy="2936875"/>
          </a:xfrm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/>
              <a:t>EDUCARE ALLA BELLEZZA E’ EDUCARE L’UOMO NELL’UOMO.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000" dirty="0"/>
              <a:t>La bellezza (fisica e spirituale) è l’elemento che permette all’uomo di amare.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000" dirty="0"/>
              <a:t>Per Platone la bellezza è CONTEMPLAZIONE. Le cose partecipano dell’IDEA DEL BELLO IN SE’ e tendono al SOMMO BENE. Attraverso l’EROS l’anima recupera il contatto con l’Iperuranio.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000" dirty="0"/>
              <a:t>Anche in </a:t>
            </a:r>
            <a:r>
              <a:rPr lang="it-IT" altLang="it-IT" sz="2000" dirty="0" err="1" smtClean="0"/>
              <a:t>Plotino</a:t>
            </a:r>
            <a:r>
              <a:rPr lang="it-IT" altLang="it-IT" sz="2000" dirty="0" smtClean="0"/>
              <a:t> </a:t>
            </a:r>
            <a:r>
              <a:rPr lang="it-IT" altLang="it-IT" sz="2000" dirty="0"/>
              <a:t>vi è una graduale ascensione che conduce alla congiunzione con l’UNO</a:t>
            </a:r>
            <a:r>
              <a:rPr lang="it-IT" altLang="it-IT" sz="2000" dirty="0" smtClean="0"/>
              <a:t>.  ”</a:t>
            </a:r>
            <a:r>
              <a:rPr lang="it-IT" altLang="it-IT" sz="2000" dirty="0"/>
              <a:t>Solo un’anima capace di contemplazione sa intuire il bello”.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000" dirty="0"/>
              <a:t> Per Bruno amore è soprattutto quello per la CAUSA IMMANENTE(morte di bacio),è la scelta della vita contemplativa</a:t>
            </a:r>
            <a:r>
              <a:rPr lang="it-IT" altLang="it-IT" sz="2000" dirty="0" smtClean="0"/>
              <a:t>, è </a:t>
            </a:r>
            <a:r>
              <a:rPr lang="it-IT" altLang="it-IT" sz="2000" dirty="0"/>
              <a:t>l’eroico furore. L’eroe scopre il proprio legame con il tutto(mito di </a:t>
            </a:r>
            <a:r>
              <a:rPr lang="it-IT" altLang="it-IT" sz="2000" dirty="0" err="1"/>
              <a:t>Atteone</a:t>
            </a:r>
            <a:r>
              <a:rPr lang="it-IT" altLang="it-IT" sz="2000" dirty="0"/>
              <a:t>).”La Natura grida e descrive”.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000" dirty="0"/>
              <a:t>    </a:t>
            </a:r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AMORE TERRENO E AMORE CELESTE</a:t>
            </a: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370205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000" dirty="0"/>
              <a:t>Dante condanna l’amore terreno e passionale come autentico attaccamento alla materia.(”Amor ch’a nullo amato amar perdona</a:t>
            </a:r>
            <a:r>
              <a:rPr lang="it-IT" altLang="it-IT" sz="2000" dirty="0" smtClean="0"/>
              <a:t>”, Francesca, Inferno, V </a:t>
            </a:r>
            <a:r>
              <a:rPr lang="it-IT" altLang="it-IT" sz="2000" dirty="0"/>
              <a:t>canto).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000" dirty="0"/>
              <a:t> Nel Paradiso Beatrice rappresenta la bellezza spirituale nella quale riluce l’effetto della causa prima che è BONTA</a:t>
            </a:r>
            <a:r>
              <a:rPr lang="it-IT" altLang="it-IT" sz="2000" dirty="0" smtClean="0"/>
              <a:t>’, AMORE, BELLEZZA</a:t>
            </a:r>
            <a:r>
              <a:rPr lang="it-IT" altLang="it-IT" sz="2000" dirty="0"/>
              <a:t>). </a:t>
            </a:r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08550" y="1981200"/>
            <a:ext cx="370205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1800" dirty="0"/>
              <a:t>Il Neoclassicismo indicherà come bellezza(o GRAZIA) l’armonia</a:t>
            </a:r>
            <a:r>
              <a:rPr lang="it-IT" altLang="it-IT" sz="1800" dirty="0" smtClean="0"/>
              <a:t>, la </a:t>
            </a:r>
            <a:r>
              <a:rPr lang="it-IT" altLang="it-IT" sz="1800" dirty="0"/>
              <a:t>congiunzione</a:t>
            </a:r>
            <a:r>
              <a:rPr lang="it-IT" altLang="it-IT" sz="1800" dirty="0" smtClean="0"/>
              <a:t>, la </a:t>
            </a:r>
            <a:r>
              <a:rPr lang="it-IT" altLang="it-IT" sz="1800" dirty="0"/>
              <a:t>simmetria</a:t>
            </a:r>
            <a:r>
              <a:rPr lang="it-IT" altLang="it-IT" sz="1800" dirty="0" smtClean="0"/>
              <a:t>, la </a:t>
            </a:r>
            <a:r>
              <a:rPr lang="it-IT" altLang="it-IT" sz="1800" dirty="0"/>
              <a:t>proporzione, la compattezza e le angolazioni presenti nella scultura greca (</a:t>
            </a:r>
            <a:r>
              <a:rPr lang="it-IT" altLang="it-IT" sz="1800" dirty="0" err="1"/>
              <a:t>Winckelmann</a:t>
            </a:r>
            <a:r>
              <a:rPr lang="it-IT" altLang="it-IT" sz="1800" dirty="0"/>
              <a:t> ).</a:t>
            </a:r>
          </a:p>
          <a:p>
            <a:pPr>
              <a:lnSpc>
                <a:spcPct val="80000"/>
              </a:lnSpc>
            </a:pPr>
            <a:r>
              <a:rPr lang="it-IT" altLang="it-IT" sz="1800" dirty="0"/>
              <a:t>Nella CRITICA DEL GIUDIZIO Kant lega la bellezza al COMPIACIMENTO</a:t>
            </a:r>
            <a:r>
              <a:rPr lang="it-IT" altLang="it-IT" sz="1800" dirty="0" smtClean="0"/>
              <a:t>, a </a:t>
            </a:r>
            <a:r>
              <a:rPr lang="it-IT" altLang="it-IT" sz="1800" dirty="0"/>
              <a:t>ciò che ha grazia e non turba. Il SUBLIME</a:t>
            </a:r>
            <a:r>
              <a:rPr lang="it-IT" altLang="it-IT" sz="1800" dirty="0" smtClean="0"/>
              <a:t>, al </a:t>
            </a:r>
            <a:r>
              <a:rPr lang="it-IT" altLang="it-IT" sz="1800" dirty="0"/>
              <a:t>contrario ,sconvolge</a:t>
            </a:r>
            <a:r>
              <a:rPr lang="it-IT" altLang="it-IT" sz="1800" dirty="0" smtClean="0"/>
              <a:t>, è </a:t>
            </a:r>
            <a:r>
              <a:rPr lang="it-IT" altLang="it-IT" sz="1800" dirty="0"/>
              <a:t>eruzione o sterminio.</a:t>
            </a:r>
          </a:p>
          <a:p>
            <a:pPr>
              <a:lnSpc>
                <a:spcPct val="80000"/>
              </a:lnSpc>
            </a:pPr>
            <a:r>
              <a:rPr lang="it-IT" altLang="it-IT" sz="1800" dirty="0"/>
              <a:t>Per Croce lo SPIRITO non intuisce se non facendo</a:t>
            </a:r>
            <a:r>
              <a:rPr lang="it-IT" altLang="it-IT" sz="1800" dirty="0" smtClean="0"/>
              <a:t>,  formando, esprimendo </a:t>
            </a:r>
            <a:r>
              <a:rPr lang="it-IT" altLang="it-IT" sz="1800" dirty="0"/>
              <a:t>in PAROLE</a:t>
            </a:r>
            <a:r>
              <a:rPr lang="it-IT" altLang="it-IT" sz="1800" dirty="0" smtClean="0"/>
              <a:t>, SUONI, COLORI</a:t>
            </a:r>
            <a:r>
              <a:rPr lang="it-IT" altLang="it-IT" sz="1800" dirty="0"/>
              <a:t>.</a:t>
            </a:r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5" name="Picture 5" descr="psyche_canova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6188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6" name="Picture 6" descr="12649-larg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4200525" cy="699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2" name="Picture 4" descr="12GericaultMedusa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8"/>
            <a:ext cx="9432925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16632"/>
            <a:ext cx="7543800" cy="1431925"/>
          </a:xfrm>
        </p:spPr>
        <p:txBody>
          <a:bodyPr/>
          <a:lstStyle/>
          <a:p>
            <a:r>
              <a:rPr lang="it-IT" altLang="it-IT" dirty="0"/>
              <a:t>LO SPAZIO:PERCEZIONE DELLO SLANCIO VITALE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it-IT" altLang="it-IT"/>
          </a:p>
        </p:txBody>
      </p:sp>
      <p:pic>
        <p:nvPicPr>
          <p:cNvPr id="190468" name="Picture 4" descr="la_danza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1574800"/>
            <a:ext cx="9183688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EUTANASIA DELL’IMMAGINE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370205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000" dirty="0"/>
              <a:t>ARTE IN LUTTO(Adorno)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000" dirty="0"/>
              <a:t> Il Genio penetra nella realtà delle cose e ne coglie l’inutilità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000" dirty="0"/>
              <a:t>Il pianto(angoscia)  è la reazione al dramma.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000" dirty="0"/>
              <a:t>Solo la memoria può annientare il dominio del pratico inerte. Essa è il fondamento dell’”AUTOCOSCIENZA”.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000" dirty="0"/>
              <a:t>“Ad attendere e sperare</a:t>
            </a:r>
            <a:r>
              <a:rPr lang="it-IT" altLang="it-IT" sz="2000" dirty="0" smtClean="0"/>
              <a:t>, sopra </a:t>
            </a:r>
            <a:r>
              <a:rPr lang="it-IT" altLang="it-IT" sz="2000" dirty="0"/>
              <a:t>la rovina di tutto</a:t>
            </a:r>
            <a:r>
              <a:rPr lang="it-IT" altLang="it-IT" sz="2000" dirty="0" smtClean="0"/>
              <a:t>, l’edificio </a:t>
            </a:r>
            <a:r>
              <a:rPr lang="it-IT" altLang="it-IT" sz="2000" dirty="0"/>
              <a:t>immenso del ricordo</a:t>
            </a:r>
            <a:r>
              <a:rPr lang="it-IT" altLang="it-IT" sz="2000" dirty="0" smtClean="0"/>
              <a:t>”, Proust, La </a:t>
            </a:r>
            <a:r>
              <a:rPr lang="it-IT" altLang="it-IT" sz="2000" dirty="0"/>
              <a:t>strada di </a:t>
            </a:r>
            <a:r>
              <a:rPr lang="it-IT" altLang="it-IT" sz="2000" dirty="0" err="1"/>
              <a:t>Swann</a:t>
            </a:r>
            <a:r>
              <a:rPr lang="it-IT" altLang="it-IT" sz="2000" dirty="0"/>
              <a:t>. 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08550" y="1981200"/>
            <a:ext cx="3702050" cy="447213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400" dirty="0"/>
              <a:t>L’OLTREIMMAGINE è una forma di delirio in cui i ruoli vengono capovolti (l’immagine parla all’uomo che è COSCIENZA INFELICE).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400" dirty="0"/>
              <a:t> L’essere umano è servo </a:t>
            </a:r>
            <a:r>
              <a:rPr lang="it-IT" altLang="it-IT" sz="2400" dirty="0" smtClean="0"/>
              <a:t>dell’immagine (fabbrica </a:t>
            </a:r>
            <a:r>
              <a:rPr lang="it-IT" altLang="it-IT" sz="2400" dirty="0"/>
              <a:t>del consenso</a:t>
            </a:r>
            <a:r>
              <a:rPr lang="it-IT" altLang="it-IT" sz="2400" dirty="0" smtClean="0"/>
              <a:t>, propaganda </a:t>
            </a:r>
            <a:r>
              <a:rPr lang="it-IT" altLang="it-IT" sz="2400" dirty="0"/>
              <a:t>politica) .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400" dirty="0"/>
              <a:t>La comunicazione funziona solo quando l’immagine </a:t>
            </a:r>
            <a:r>
              <a:rPr lang="it-IT" altLang="it-IT" sz="2400" dirty="0" smtClean="0"/>
              <a:t>evoca (</a:t>
            </a:r>
            <a:r>
              <a:rPr lang="it-IT" altLang="it-IT" sz="2400" dirty="0"/>
              <a:t>PUBBLICITA’).</a:t>
            </a:r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6" name="Picture 8" descr="AdolfHitle00"/>
          <p:cNvPicPr>
            <a:picLocks noGrp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549275"/>
            <a:ext cx="3414713" cy="2703513"/>
          </a:xfrm>
        </p:spPr>
      </p:pic>
      <p:pic>
        <p:nvPicPr>
          <p:cNvPr id="196617" name="Picture 9" descr="CalcioFrancobollo"/>
          <p:cNvPicPr>
            <a:picLocks noGrp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33375"/>
            <a:ext cx="3314700" cy="3508375"/>
          </a:xfrm>
        </p:spPr>
      </p:pic>
      <p:pic>
        <p:nvPicPr>
          <p:cNvPr id="196618" name="Picture 10" descr="ebrei"/>
          <p:cNvPicPr>
            <a:picLocks noGrp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3716338"/>
            <a:ext cx="2778125" cy="2857500"/>
          </a:xfrm>
        </p:spPr>
      </p:pic>
      <p:pic>
        <p:nvPicPr>
          <p:cNvPr id="196619" name="Picture 11" descr="Gioventu193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05263"/>
            <a:ext cx="4229100" cy="257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           MATEMATICA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it-IT" altLang="it-IT" sz="4400" dirty="0"/>
              <a:t>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it-IT" altLang="it-IT" dirty="0"/>
              <a:t>Coglie la connessione tra gli enti. Indaga la struttura intima delle cose e scopre </a:t>
            </a:r>
            <a:r>
              <a:rPr lang="it-IT" altLang="it-IT" dirty="0" smtClean="0"/>
              <a:t>che ”</a:t>
            </a:r>
            <a:r>
              <a:rPr lang="it-IT" altLang="it-IT" dirty="0"/>
              <a:t>tutto muta e nulla si </a:t>
            </a:r>
            <a:r>
              <a:rPr lang="it-IT" altLang="it-IT" dirty="0" err="1"/>
              <a:t>annihila</a:t>
            </a:r>
            <a:r>
              <a:rPr lang="it-IT" altLang="it-IT" dirty="0"/>
              <a:t>”.</a:t>
            </a:r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0" name="Picture 4" descr="ghandi_s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584450"/>
            <a:ext cx="20320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81" name="Picture 5" descr="ghandi_spot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393112" cy="628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3" name="Picture 7" descr="Chirico-Giorgio-de-Piazza-d-Italia"/>
          <p:cNvPicPr>
            <a:picLocks noGrp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24375" cy="6978650"/>
          </a:xfrm>
        </p:spPr>
      </p:pic>
      <p:pic>
        <p:nvPicPr>
          <p:cNvPr id="198664" name="Picture 8" descr="magritte"/>
          <p:cNvPicPr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8175" y="0"/>
            <a:ext cx="4695825" cy="6856413"/>
          </a:xfrm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8" name="Picture 4" descr="kandy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0900" cy="691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09" name="Picture 5" descr="macchi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0"/>
            <a:ext cx="4686300" cy="691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1732" name="Picture 4" descr="guernica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538" y="0"/>
            <a:ext cx="9507538" cy="73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6" name="Picture 4" descr="5A-%20edward-munch-l%27urlo-1893-oslo-munchmuseet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59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                 ARTE</a:t>
            </a:r>
          </a:p>
        </p:txBody>
      </p:sp>
      <p:sp>
        <p:nvSpPr>
          <p:cNvPr id="60460" name="Rectangle 44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370205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it-IT" altLang="it-IT" sz="2800"/>
          </a:p>
          <a:p>
            <a:pPr>
              <a:buFont typeface="Wingdings" panose="05000000000000000000" pitchFamily="2" charset="2"/>
              <a:buNone/>
            </a:pPr>
            <a:r>
              <a:rPr lang="it-IT" altLang="it-IT" sz="2800"/>
              <a:t>  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02338" y="3886200"/>
            <a:ext cx="3141662" cy="1752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it-IT" altLang="it-IT" sz="2800"/>
          </a:p>
          <a:p>
            <a:pPr>
              <a:buFont typeface="Wingdings" panose="05000000000000000000" pitchFamily="2" charset="2"/>
              <a:buNone/>
            </a:pPr>
            <a:endParaRPr lang="it-IT" altLang="it-IT" sz="2800"/>
          </a:p>
        </p:txBody>
      </p:sp>
      <p:sp>
        <p:nvSpPr>
          <p:cNvPr id="60461" name="Rectangle 45"/>
          <p:cNvSpPr>
            <a:spLocks noChangeArrowheads="1"/>
          </p:cNvSpPr>
          <p:nvPr/>
        </p:nvSpPr>
        <p:spPr bwMode="auto">
          <a:xfrm>
            <a:off x="250825" y="1844675"/>
            <a:ext cx="45624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Attraverso LUCE</a:t>
            </a:r>
            <a:r>
              <a:rPr lang="it-IT" alt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, COLORE, FORMA </a:t>
            </a:r>
            <a:r>
              <a:rPr lang="it-IT" alt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 FIGURA la mano dell’artista coglie l’armonia del creato. La magnificenza del creatore</a:t>
            </a:r>
          </a:p>
          <a:p>
            <a:r>
              <a:rPr lang="it-IT" alt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(nocchiero alla nave) si manifesta nelle </a:t>
            </a:r>
            <a:r>
              <a:rPr lang="it-IT" alt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creature (</a:t>
            </a:r>
            <a:r>
              <a:rPr lang="it-IT" alt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MENS INSITA OMNIBUS</a:t>
            </a:r>
            <a:r>
              <a:rPr lang="it-IT" alt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). ”</a:t>
            </a:r>
            <a:r>
              <a:rPr lang="it-IT" alt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Natura est Deus in rebus</a:t>
            </a:r>
            <a:r>
              <a:rPr lang="it-IT" alt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” (</a:t>
            </a:r>
            <a:r>
              <a:rPr lang="it-IT" alt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Bruno</a:t>
            </a:r>
            <a:r>
              <a:rPr lang="it-IT" alt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, Lo </a:t>
            </a:r>
            <a:r>
              <a:rPr lang="it-IT" alt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spaccio della bestia trionfante) .</a:t>
            </a:r>
          </a:p>
        </p:txBody>
      </p:sp>
      <p:pic>
        <p:nvPicPr>
          <p:cNvPr id="60464" name="Picture 48" descr="foto06"/>
          <p:cNvPicPr>
            <a:picLocks noGrp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628775"/>
            <a:ext cx="4038600" cy="4695825"/>
          </a:xfrm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                MAGIA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dirty="0"/>
              <a:t>NATURALE</a:t>
            </a:r>
          </a:p>
          <a:p>
            <a:r>
              <a:rPr lang="it-IT" altLang="it-IT" dirty="0"/>
              <a:t>DIVINA</a:t>
            </a:r>
          </a:p>
          <a:p>
            <a:r>
              <a:rPr lang="it-IT" altLang="it-IT" dirty="0"/>
              <a:t>MEZZANA o MATEMATICA</a:t>
            </a:r>
          </a:p>
          <a:p>
            <a:pPr>
              <a:buFont typeface="Wingdings" panose="05000000000000000000" pitchFamily="2" charset="2"/>
              <a:buNone/>
            </a:pPr>
            <a:r>
              <a:rPr lang="it-IT" altLang="it-IT" dirty="0"/>
              <a:t> Serve a superare l’aporia conoscitiva determinata dall’umbra metafisica.</a:t>
            </a:r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               AMORE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it-IT" altLang="it-IT" dirty="0"/>
              <a:t> Il FURIOSO è eroico, cioè amante della cosa fino alla propria disgregazione</a:t>
            </a:r>
            <a:r>
              <a:rPr lang="it-IT" altLang="it-IT" dirty="0" smtClean="0"/>
              <a:t>, dissezione </a:t>
            </a:r>
            <a:r>
              <a:rPr lang="it-IT" altLang="it-IT" dirty="0"/>
              <a:t>o </a:t>
            </a:r>
            <a:r>
              <a:rPr lang="it-IT" altLang="it-IT" dirty="0" err="1"/>
              <a:t>disquarto</a:t>
            </a:r>
            <a:r>
              <a:rPr lang="it-IT" altLang="it-IT" dirty="0"/>
              <a:t> (morte di bacio).</a:t>
            </a:r>
          </a:p>
          <a:p>
            <a:pPr>
              <a:buFont typeface="Wingdings" panose="05000000000000000000" pitchFamily="2" charset="2"/>
              <a:buNone/>
            </a:pPr>
            <a:r>
              <a:rPr lang="it-IT" altLang="it-IT" dirty="0"/>
              <a:t> In lui è la verità del MAGO</a:t>
            </a:r>
            <a:r>
              <a:rPr lang="it-IT" altLang="it-IT" dirty="0" smtClean="0"/>
              <a:t>, la </a:t>
            </a:r>
            <a:r>
              <a:rPr lang="it-IT" altLang="it-IT" dirty="0"/>
              <a:t>volontà</a:t>
            </a:r>
            <a:r>
              <a:rPr lang="it-IT" altLang="it-IT" dirty="0" smtClean="0"/>
              <a:t>, la </a:t>
            </a:r>
            <a:r>
              <a:rPr lang="it-IT" altLang="it-IT" dirty="0"/>
              <a:t>passione che trascina con sé l’intelletto trasformandosi nel tutto che ama e a cui dà caccia.  </a:t>
            </a:r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IL PERCORSO MATEMATICO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400" dirty="0"/>
              <a:t>PARS DESTRUENS = Nel DE TRIPLICI MINIMO ET MENSURA Bruno scompone le cose ritrovando l’elemento base</a:t>
            </a:r>
            <a:r>
              <a:rPr lang="it-IT" altLang="it-IT" sz="2400" dirty="0" smtClean="0"/>
              <a:t>, il </a:t>
            </a:r>
            <a:r>
              <a:rPr lang="it-IT" altLang="it-IT" sz="2400" dirty="0"/>
              <a:t>minimo che costituisce la loro essenza</a:t>
            </a:r>
            <a:r>
              <a:rPr lang="it-IT" altLang="it-IT" sz="2400" dirty="0" smtClean="0"/>
              <a:t>, l’unità </a:t>
            </a:r>
            <a:r>
              <a:rPr lang="it-IT" altLang="it-IT" sz="2400" dirty="0"/>
              <a:t>ultima qualitativamente determinata.</a:t>
            </a:r>
          </a:p>
          <a:p>
            <a:pPr>
              <a:lnSpc>
                <a:spcPct val="90000"/>
              </a:lnSpc>
            </a:pPr>
            <a:endParaRPr lang="it-IT" altLang="it-IT" sz="2400" dirty="0"/>
          </a:p>
          <a:p>
            <a:pPr>
              <a:lnSpc>
                <a:spcPct val="90000"/>
              </a:lnSpc>
            </a:pPr>
            <a:endParaRPr lang="it-IT" altLang="it-IT" sz="2400" dirty="0"/>
          </a:p>
          <a:p>
            <a:pPr>
              <a:lnSpc>
                <a:spcPct val="90000"/>
              </a:lnSpc>
            </a:pPr>
            <a:r>
              <a:rPr lang="it-IT" altLang="it-IT" sz="2400" dirty="0"/>
              <a:t>PARS COSTRUENS = nel DE MONADE il Nolano afferma che la struttura degli esseri naturali è essenzialmente matematico-geometrico. Egli cerca di descrivere come dall’assoluta unità del tutto si formi il molteplice della realtà delle cose. </a:t>
            </a:r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1" name="Picture 7" descr="GIORGIONE_LA_TEMPESTA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484313"/>
            <a:ext cx="4257675" cy="4857750"/>
          </a:xfrm>
        </p:spPr>
      </p:pic>
      <p:sp>
        <p:nvSpPr>
          <p:cNvPr id="8806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40386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400" dirty="0"/>
              <a:t>   La meticolosa analisi del particolare conduce alla riscoperta della simmetria UOMO-DIO-NATURA e coglie l’universo come FINITAMENTE </a:t>
            </a:r>
            <a:r>
              <a:rPr lang="it-IT" altLang="it-IT" sz="2400" dirty="0" smtClean="0"/>
              <a:t>INFINITO (“</a:t>
            </a:r>
            <a:r>
              <a:rPr lang="it-IT" altLang="it-IT" sz="2400" dirty="0"/>
              <a:t>infiniti la causa e l’effetto</a:t>
            </a:r>
            <a:r>
              <a:rPr lang="it-IT" altLang="it-IT" sz="2400" dirty="0" smtClean="0"/>
              <a:t>”, Cusano</a:t>
            </a:r>
            <a:r>
              <a:rPr lang="it-IT" altLang="it-IT" sz="2400" dirty="0"/>
              <a:t>).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400" dirty="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it-IT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400" dirty="0"/>
              <a:t>                             </a:t>
            </a:r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flesso">
  <a:themeElements>
    <a:clrScheme name="Riflesso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Rifless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iflesso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flesso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flesso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flesso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682</TotalTime>
  <Words>1575</Words>
  <Application>Microsoft Office PowerPoint</Application>
  <PresentationFormat>Presentazione su schermo (4:3)</PresentationFormat>
  <Paragraphs>111</Paragraphs>
  <Slides>44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51" baseType="lpstr">
      <vt:lpstr>Arial</vt:lpstr>
      <vt:lpstr>Tahoma</vt:lpstr>
      <vt:lpstr>Times New Roman</vt:lpstr>
      <vt:lpstr>Wingdings</vt:lpstr>
      <vt:lpstr>Alien Encounters</vt:lpstr>
      <vt:lpstr>Monotype Corsiva</vt:lpstr>
      <vt:lpstr>Riflesso</vt:lpstr>
      <vt:lpstr>      VOCES     </vt:lpstr>
      <vt:lpstr>Genesi dell’immagine </vt:lpstr>
      <vt:lpstr>Giordano Bruno </vt:lpstr>
      <vt:lpstr>           MATEMATICA</vt:lpstr>
      <vt:lpstr>                 ARTE</vt:lpstr>
      <vt:lpstr>                MAGIA</vt:lpstr>
      <vt:lpstr>               AMORE</vt:lpstr>
      <vt:lpstr>IL PERCORSO MATEMATICO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Lo specchio è rivelazione e mezzo del dettaglio e consente la squadratura di universi differenti metodicamente collegati. </vt:lpstr>
      <vt:lpstr>Presentazione standard di PowerPoint</vt:lpstr>
      <vt:lpstr>Presentazione standard di PowerPoint</vt:lpstr>
      <vt:lpstr>Forma e proporzioni divine</vt:lpstr>
      <vt:lpstr>Il codice dell’arte ha le sue formule </vt:lpstr>
      <vt:lpstr>Il MOVIMENTO nell’arte</vt:lpstr>
      <vt:lpstr>Presentazione standard di PowerPoint</vt:lpstr>
      <vt:lpstr>Presentazione standard di PowerPoint</vt:lpstr>
      <vt:lpstr>CINEMA:COMPOSIZIONE DELL’IMMAGINE IN MOVIMENTO</vt:lpstr>
      <vt:lpstr>Presentazione standard di PowerPoint</vt:lpstr>
      <vt:lpstr>IL FUMETTO:STORIA IN IMMAGINI E PAROLE</vt:lpstr>
      <vt:lpstr>Presentazione standard di PowerPoint</vt:lpstr>
      <vt:lpstr>L’ ITER MAGICO</vt:lpstr>
      <vt:lpstr>     LA FANTASIA O FANTASTICA</vt:lpstr>
      <vt:lpstr>               IL MITO</vt:lpstr>
      <vt:lpstr>              IL GIOCO</vt:lpstr>
      <vt:lpstr>Presentazione standard di PowerPoint</vt:lpstr>
      <vt:lpstr>EDUCARE ALLA BELLEZZA E’ EDUCARE L’UOMO NELL’UOMO.</vt:lpstr>
      <vt:lpstr>AMORE TERRENO E AMORE CELESTE</vt:lpstr>
      <vt:lpstr>Presentazione standard di PowerPoint</vt:lpstr>
      <vt:lpstr>Presentazione standard di PowerPoint</vt:lpstr>
      <vt:lpstr>LO SPAZIO:PERCEZIONE DELLO SLANCIO VITALE</vt:lpstr>
      <vt:lpstr>EUTANASIA DELL’IMMAGINE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PVT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Voces  Gli esseri umani che amano le cose odono voces venire da molto molto lontano </dc:title>
  <dc:creator>Enzo</dc:creator>
  <cp:lastModifiedBy>Ferdinando Muscariello</cp:lastModifiedBy>
  <cp:revision>59</cp:revision>
  <dcterms:created xsi:type="dcterms:W3CDTF">2005-07-12T15:02:52Z</dcterms:created>
  <dcterms:modified xsi:type="dcterms:W3CDTF">2015-09-10T11:54:04Z</dcterms:modified>
</cp:coreProperties>
</file>