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58" r:id="rId3"/>
    <p:sldId id="257" r:id="rId4"/>
    <p:sldId id="269" r:id="rId5"/>
    <p:sldId id="260" r:id="rId6"/>
    <p:sldId id="261" r:id="rId7"/>
    <p:sldId id="262"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2" r:id="rId30"/>
    <p:sldId id="291" r:id="rId31"/>
    <p:sldId id="293" r:id="rId32"/>
    <p:sldId id="294" r:id="rId33"/>
    <p:sldId id="295" r:id="rId34"/>
    <p:sldId id="265" r:id="rId35"/>
    <p:sldId id="263"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88" d="100"/>
          <a:sy n="88" d="100"/>
        </p:scale>
        <p:origin x="-102"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8F8A4-3FBA-4FD9-92D2-7AB708926969}" type="datetimeFigureOut">
              <a:rPr lang="it-IT" smtClean="0"/>
              <a:pPr/>
              <a:t>23/05/2014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01F8D-EA3D-4B58-877E-6E598AE890A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4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1504BE-2AB4-498C-A4B7-15F684972ABD}" type="slidenum">
              <a:rPr lang="it-IT"/>
              <a:pPr fontAlgn="base">
                <a:spcBef>
                  <a:spcPct val="0"/>
                </a:spcBef>
                <a:spcAft>
                  <a:spcPct val="0"/>
                </a:spcAft>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D31D76-5158-4FE6-B648-214B0DB2781D}" type="slidenum">
              <a:rPr lang="it-IT"/>
              <a:pPr fontAlgn="base">
                <a:spcBef>
                  <a:spcPct val="0"/>
                </a:spcBef>
                <a:spcAft>
                  <a:spcPct val="0"/>
                </a:spcAft>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35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F29E14-3661-49BB-95BD-C4079E23AA3E}" type="slidenum">
              <a:rPr lang="it-IT"/>
              <a:pPr fontAlgn="base">
                <a:spcBef>
                  <a:spcPct val="0"/>
                </a:spcBef>
                <a:spcAft>
                  <a:spcPct val="0"/>
                </a:spcAft>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5373B9-FF1E-48BB-B033-61F2ED23CD00}" type="slidenum">
              <a:rPr lang="it-IT"/>
              <a:pPr fontAlgn="base">
                <a:spcBef>
                  <a:spcPct val="0"/>
                </a:spcBef>
                <a:spcAft>
                  <a:spcPct val="0"/>
                </a:spcAft>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29</a:t>
            </a:fld>
            <a:endParaRPr lang="it-IT"/>
          </a:p>
        </p:txBody>
      </p:sp>
    </p:spTree>
    <p:extLst>
      <p:ext uri="{BB962C8B-B14F-4D97-AF65-F5344CB8AC3E}">
        <p14:creationId xmlns:p14="http://schemas.microsoft.com/office/powerpoint/2010/main" xmlns="" val="1370599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30</a:t>
            </a:fld>
            <a:endParaRPr lang="it-IT"/>
          </a:p>
        </p:txBody>
      </p:sp>
    </p:spTree>
    <p:extLst>
      <p:ext uri="{BB962C8B-B14F-4D97-AF65-F5344CB8AC3E}">
        <p14:creationId xmlns:p14="http://schemas.microsoft.com/office/powerpoint/2010/main" xmlns="" val="63573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31</a:t>
            </a:fld>
            <a:endParaRPr lang="it-IT"/>
          </a:p>
        </p:txBody>
      </p:sp>
    </p:spTree>
    <p:extLst>
      <p:ext uri="{BB962C8B-B14F-4D97-AF65-F5344CB8AC3E}">
        <p14:creationId xmlns:p14="http://schemas.microsoft.com/office/powerpoint/2010/main" xmlns="" val="243529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32</a:t>
            </a:fld>
            <a:endParaRPr lang="it-IT"/>
          </a:p>
        </p:txBody>
      </p:sp>
    </p:spTree>
    <p:extLst>
      <p:ext uri="{BB962C8B-B14F-4D97-AF65-F5344CB8AC3E}">
        <p14:creationId xmlns:p14="http://schemas.microsoft.com/office/powerpoint/2010/main" xmlns="" val="2881883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34</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35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401F8D-EA3D-4B58-877E-6E598AE890A9}"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16" name="Segnaposto numero diapositiva 15"/>
          <p:cNvSpPr>
            <a:spLocks noGrp="1"/>
          </p:cNvSpPr>
          <p:nvPr>
            <p:ph type="sldNum" sz="quarter" idx="11"/>
          </p:nvPr>
        </p:nvSpPr>
        <p:spPr/>
        <p:txBody>
          <a:bodyPr/>
          <a:lstStyle/>
          <a:p>
            <a:fld id="{63AD6EAA-620D-4137-94FD-7252F275F647}"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D6EAA-620D-4137-94FD-7252F275F64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D6EAA-620D-4137-94FD-7252F275F64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6C19B7FF-9B9A-4CEC-82F8-AE049503E0B6}" type="datetimeFigureOut">
              <a:rPr lang="it-IT" smtClean="0"/>
              <a:pPr/>
              <a:t>23/05/2014</a:t>
            </a:fld>
            <a:endParaRPr lang="it-IT"/>
          </a:p>
        </p:txBody>
      </p:sp>
      <p:sp>
        <p:nvSpPr>
          <p:cNvPr id="15" name="Segnaposto numero diapositiva 14"/>
          <p:cNvSpPr>
            <a:spLocks noGrp="1"/>
          </p:cNvSpPr>
          <p:nvPr>
            <p:ph type="sldNum" sz="quarter" idx="15"/>
          </p:nvPr>
        </p:nvSpPr>
        <p:spPr/>
        <p:txBody>
          <a:bodyPr/>
          <a:lstStyle>
            <a:lvl1pPr algn="ctr">
              <a:defRPr/>
            </a:lvl1pPr>
          </a:lstStyle>
          <a:p>
            <a:fld id="{63AD6EAA-620D-4137-94FD-7252F275F647}"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D6EAA-620D-4137-94FD-7252F275F647}"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AD6EAA-620D-4137-94FD-7252F275F64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63AD6EAA-620D-4137-94FD-7252F275F647}"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AD6EAA-620D-4137-94FD-7252F275F64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AD6EAA-620D-4137-94FD-7252F275F64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6C19B7FF-9B9A-4CEC-82F8-AE049503E0B6}" type="datetimeFigureOut">
              <a:rPr lang="it-IT" smtClean="0"/>
              <a:pPr/>
              <a:t>23/05/2014</a:t>
            </a:fld>
            <a:endParaRPr lang="it-IT"/>
          </a:p>
        </p:txBody>
      </p:sp>
      <p:sp>
        <p:nvSpPr>
          <p:cNvPr id="9" name="Segnaposto numero diapositiva 8"/>
          <p:cNvSpPr>
            <a:spLocks noGrp="1"/>
          </p:cNvSpPr>
          <p:nvPr>
            <p:ph type="sldNum" sz="quarter" idx="15"/>
          </p:nvPr>
        </p:nvSpPr>
        <p:spPr/>
        <p:txBody>
          <a:bodyPr/>
          <a:lstStyle/>
          <a:p>
            <a:fld id="{63AD6EAA-620D-4137-94FD-7252F275F647}"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6C19B7FF-9B9A-4CEC-82F8-AE049503E0B6}" type="datetimeFigureOut">
              <a:rPr lang="it-IT" smtClean="0"/>
              <a:pPr/>
              <a:t>23/05/2014</a:t>
            </a:fld>
            <a:endParaRPr lang="it-IT"/>
          </a:p>
        </p:txBody>
      </p:sp>
      <p:sp>
        <p:nvSpPr>
          <p:cNvPr id="9" name="Segnaposto numero diapositiva 8"/>
          <p:cNvSpPr>
            <a:spLocks noGrp="1"/>
          </p:cNvSpPr>
          <p:nvPr>
            <p:ph type="sldNum" sz="quarter" idx="11"/>
          </p:nvPr>
        </p:nvSpPr>
        <p:spPr/>
        <p:txBody>
          <a:bodyPr/>
          <a:lstStyle/>
          <a:p>
            <a:fld id="{63AD6EAA-620D-4137-94FD-7252F275F647}"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C19B7FF-9B9A-4CEC-82F8-AE049503E0B6}" type="datetimeFigureOut">
              <a:rPr lang="it-IT" smtClean="0"/>
              <a:pPr/>
              <a:t>23/05/2014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AD6EAA-620D-4137-94FD-7252F275F647}"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xml"/><Relationship Id="rId18" Type="http://schemas.openxmlformats.org/officeDocument/2006/relationships/slide" Target="slide35.xml"/><Relationship Id="rId3" Type="http://schemas.openxmlformats.org/officeDocument/2006/relationships/slide" Target="slide34.xml"/><Relationship Id="rId21" Type="http://schemas.openxmlformats.org/officeDocument/2006/relationships/image" Target="../media/image10.jpeg"/><Relationship Id="rId7" Type="http://schemas.openxmlformats.org/officeDocument/2006/relationships/slide" Target="slide17.xml"/><Relationship Id="rId12" Type="http://schemas.openxmlformats.org/officeDocument/2006/relationships/slide" Target="slide19.xml"/><Relationship Id="rId17" Type="http://schemas.openxmlformats.org/officeDocument/2006/relationships/image" Target="../media/image7.jpeg"/><Relationship Id="rId25"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6.jpeg"/><Relationship Id="rId20"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5.xml"/><Relationship Id="rId24" Type="http://schemas.openxmlformats.org/officeDocument/2006/relationships/slide" Target="slide29.xml"/><Relationship Id="rId5" Type="http://schemas.openxmlformats.org/officeDocument/2006/relationships/slide" Target="slide15.xml"/><Relationship Id="rId15" Type="http://schemas.openxmlformats.org/officeDocument/2006/relationships/image" Target="../media/image5.jpeg"/><Relationship Id="rId23" Type="http://schemas.openxmlformats.org/officeDocument/2006/relationships/image" Target="../media/image12.jpeg"/><Relationship Id="rId10" Type="http://schemas.openxmlformats.org/officeDocument/2006/relationships/slide" Target="slide8.xml"/><Relationship Id="rId19"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slide" Target="slide22.xml"/><Relationship Id="rId14" Type="http://schemas.openxmlformats.org/officeDocument/2006/relationships/image" Target="../media/image4.jpeg"/><Relationship Id="rId22"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la+solitudine+dei+numeri+primi&amp;source=images&amp;cd=&amp;cad=rja&amp;uact=8&amp;docid=UQ3M_cSuA95bgM&amp;tbnid=nP183rOZFrtEAM:&amp;ved=0CAUQjRw&amp;url=http://cultura.notizie.it/de-chirico-un-maestoso-silenzio/&amp;ei=XXF6U6iPJYemO4jFgPAC&amp;bvm=bv.66917471,d.bGQ&amp;psig=AFQjCNF8sf415Fds0YQR1dl4vWdEwFhLqg&amp;ust=140061932962237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it/url?sa=i&amp;rct=j&amp;q=&amp;esrc=s&amp;source=images&amp;cd=&amp;cad=rja&amp;uact=8&amp;docid=ZCHihIAzLIQrEM&amp;tbnid=Sri5m4zFiOL2BM:&amp;ved=0CAUQjRw&amp;url=http://www.linkiesta.it/blogs/tamburi-lontani&amp;ei=sul4U_PREoqN4gTDuIHwAg&amp;bvm=bv.66917471,d.d2k&amp;psig=AFQjCNGVcc1rGXQL-ZHpjfLcopeO49Wbyg&amp;ust=1400519281934434"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gi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GASPARE\Desktop\l'urlo\urlo-munch.jpg">
            <a:hlinkClick r:id="rId3" action="ppaction://hlinksldjump"/>
          </p:cNvPr>
          <p:cNvPicPr>
            <a:picLocks noChangeAspect="1" noChangeArrowheads="1"/>
          </p:cNvPicPr>
          <p:nvPr/>
        </p:nvPicPr>
        <p:blipFill>
          <a:blip r:embed="rId4" cstate="print"/>
          <a:srcRect/>
          <a:stretch>
            <a:fillRect/>
          </a:stretch>
        </p:blipFill>
        <p:spPr bwMode="auto">
          <a:xfrm>
            <a:off x="3500430" y="1643050"/>
            <a:ext cx="2286016" cy="2500330"/>
          </a:xfrm>
          <a:prstGeom prst="rect">
            <a:avLst/>
          </a:prstGeom>
          <a:noFill/>
        </p:spPr>
      </p:pic>
      <p:sp>
        <p:nvSpPr>
          <p:cNvPr id="19" name="Rettangolo arrotondato 18">
            <a:hlinkClick r:id="rId5" action="ppaction://hlinksldjump"/>
          </p:cNvPr>
          <p:cNvSpPr/>
          <p:nvPr/>
        </p:nvSpPr>
        <p:spPr>
          <a:xfrm>
            <a:off x="285720" y="214290"/>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LATINO</a:t>
            </a:r>
          </a:p>
          <a:p>
            <a:pPr algn="ctr"/>
            <a:r>
              <a:rPr lang="it-IT" sz="1200" dirty="0" smtClean="0"/>
              <a:t>Plinio il vecchio</a:t>
            </a:r>
            <a:br>
              <a:rPr lang="it-IT" sz="1200" dirty="0" smtClean="0"/>
            </a:br>
            <a:r>
              <a:rPr lang="it-IT" sz="1200" dirty="0" smtClean="0"/>
              <a:t>Plinio il giovane</a:t>
            </a:r>
            <a:endParaRPr lang="it-IT" sz="1200" dirty="0"/>
          </a:p>
        </p:txBody>
      </p:sp>
      <p:sp>
        <p:nvSpPr>
          <p:cNvPr id="20" name="Rettangolo arrotondato 19">
            <a:hlinkClick r:id="rId6" action="ppaction://hlinksldjump"/>
          </p:cNvPr>
          <p:cNvSpPr/>
          <p:nvPr/>
        </p:nvSpPr>
        <p:spPr>
          <a:xfrm>
            <a:off x="3643306" y="4357694"/>
            <a:ext cx="200026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GEOGRAFIA</a:t>
            </a:r>
          </a:p>
          <a:p>
            <a:pPr algn="ctr"/>
            <a:r>
              <a:rPr lang="it-IT" sz="1200" dirty="0" smtClean="0"/>
              <a:t>Quando la Terra si ribella</a:t>
            </a:r>
            <a:endParaRPr lang="it-IT" sz="1200" dirty="0"/>
          </a:p>
        </p:txBody>
      </p:sp>
      <p:sp>
        <p:nvSpPr>
          <p:cNvPr id="21" name="Rettangolo arrotondato 20">
            <a:hlinkClick r:id="rId7" action="ppaction://hlinksldjump"/>
          </p:cNvPr>
          <p:cNvSpPr/>
          <p:nvPr/>
        </p:nvSpPr>
        <p:spPr>
          <a:xfrm>
            <a:off x="71406" y="4572008"/>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LAB. </a:t>
            </a:r>
            <a:r>
              <a:rPr lang="it-IT" sz="1200" dirty="0" err="1" smtClean="0"/>
              <a:t>DI</a:t>
            </a:r>
            <a:r>
              <a:rPr lang="it-IT" sz="1200" dirty="0" smtClean="0"/>
              <a:t> MECCANICA</a:t>
            </a:r>
          </a:p>
          <a:p>
            <a:pPr algn="ctr"/>
            <a:r>
              <a:rPr lang="it-IT" sz="1200" dirty="0" smtClean="0"/>
              <a:t>Pendolo di </a:t>
            </a:r>
            <a:r>
              <a:rPr lang="it-IT" sz="1200" dirty="0" err="1" smtClean="0"/>
              <a:t>Charpy</a:t>
            </a:r>
            <a:endParaRPr lang="it-IT" sz="1200" dirty="0"/>
          </a:p>
        </p:txBody>
      </p:sp>
      <p:sp>
        <p:nvSpPr>
          <p:cNvPr id="22" name="Rettangolo arrotondato 21">
            <a:hlinkClick r:id="rId8" action="ppaction://hlinksldjump"/>
          </p:cNvPr>
          <p:cNvSpPr/>
          <p:nvPr/>
        </p:nvSpPr>
        <p:spPr>
          <a:xfrm>
            <a:off x="285720" y="2500306"/>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CHIMICA</a:t>
            </a:r>
          </a:p>
          <a:p>
            <a:pPr algn="ctr"/>
            <a:r>
              <a:rPr lang="it-IT" sz="1200" dirty="0" smtClean="0">
                <a:latin typeface="Constantia" pitchFamily="18" charset="0"/>
              </a:rPr>
              <a:t>Gli indicatori di PH e le variazioni di colore</a:t>
            </a:r>
            <a:endParaRPr lang="it-IT" sz="1200" dirty="0">
              <a:latin typeface="Constantia" pitchFamily="18" charset="0"/>
            </a:endParaRPr>
          </a:p>
        </p:txBody>
      </p:sp>
      <p:sp>
        <p:nvSpPr>
          <p:cNvPr id="23" name="Rettangolo arrotondato 22">
            <a:hlinkClick r:id="rId9" action="ppaction://hlinksldjump"/>
          </p:cNvPr>
          <p:cNvSpPr/>
          <p:nvPr/>
        </p:nvSpPr>
        <p:spPr>
          <a:xfrm>
            <a:off x="2000232" y="4929198"/>
            <a:ext cx="192882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SCIENZE DELLA TERRA</a:t>
            </a:r>
          </a:p>
          <a:p>
            <a:pPr algn="ctr"/>
            <a:r>
              <a:rPr lang="it-IT" sz="1200" dirty="0" smtClean="0"/>
              <a:t>L’urlo della natura:</a:t>
            </a:r>
          </a:p>
          <a:p>
            <a:pPr algn="ctr"/>
            <a:r>
              <a:rPr lang="it-IT" sz="1200" dirty="0" smtClean="0"/>
              <a:t>fenomeni vulcanici</a:t>
            </a:r>
          </a:p>
        </p:txBody>
      </p:sp>
      <p:sp>
        <p:nvSpPr>
          <p:cNvPr id="24" name="Rettangolo arrotondato 23">
            <a:hlinkClick r:id="rId10" action="ppaction://hlinksldjump"/>
          </p:cNvPr>
          <p:cNvSpPr/>
          <p:nvPr/>
        </p:nvSpPr>
        <p:spPr>
          <a:xfrm>
            <a:off x="7072330" y="2500306"/>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ITALIANO</a:t>
            </a:r>
          </a:p>
          <a:p>
            <a:pPr algn="ctr"/>
            <a:r>
              <a:rPr lang="it-IT" sz="1200" dirty="0" smtClean="0"/>
              <a:t>Angoscia esistenziale</a:t>
            </a:r>
            <a:endParaRPr lang="it-IT" sz="1200" dirty="0"/>
          </a:p>
        </p:txBody>
      </p:sp>
      <p:sp>
        <p:nvSpPr>
          <p:cNvPr id="25" name="Rettangolo arrotondato 24">
            <a:hlinkClick r:id="rId11" action="ppaction://hlinksldjump"/>
          </p:cNvPr>
          <p:cNvSpPr/>
          <p:nvPr/>
        </p:nvSpPr>
        <p:spPr>
          <a:xfrm>
            <a:off x="5357818" y="4929198"/>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LAB. </a:t>
            </a:r>
            <a:r>
              <a:rPr lang="it-IT" sz="1200" dirty="0" err="1" smtClean="0"/>
              <a:t>DI</a:t>
            </a:r>
            <a:r>
              <a:rPr lang="it-IT" sz="1200" dirty="0" smtClean="0"/>
              <a:t> FISICA</a:t>
            </a:r>
          </a:p>
          <a:p>
            <a:pPr algn="ctr"/>
            <a:r>
              <a:rPr lang="it-IT" sz="1200" dirty="0" smtClean="0"/>
              <a:t>L’onda sonora</a:t>
            </a:r>
            <a:br>
              <a:rPr lang="it-IT" sz="1200" dirty="0" smtClean="0"/>
            </a:br>
            <a:r>
              <a:rPr lang="it-IT" sz="1200" dirty="0" smtClean="0"/>
              <a:t>Propagazione del suono</a:t>
            </a:r>
            <a:endParaRPr lang="it-IT" sz="1200" dirty="0"/>
          </a:p>
        </p:txBody>
      </p:sp>
      <p:sp>
        <p:nvSpPr>
          <p:cNvPr id="26" name="Rettangolo arrotondato 25">
            <a:hlinkClick r:id="rId12" action="ppaction://hlinksldjump"/>
          </p:cNvPr>
          <p:cNvSpPr/>
          <p:nvPr/>
        </p:nvSpPr>
        <p:spPr>
          <a:xfrm>
            <a:off x="7286644" y="4429132"/>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STORIA</a:t>
            </a:r>
          </a:p>
          <a:p>
            <a:pPr algn="ctr"/>
            <a:r>
              <a:rPr lang="it-IT" sz="1200" dirty="0" smtClean="0"/>
              <a:t>La disperazione dei perseguitati</a:t>
            </a:r>
            <a:endParaRPr lang="it-IT" sz="1200" dirty="0"/>
          </a:p>
        </p:txBody>
      </p:sp>
      <p:sp>
        <p:nvSpPr>
          <p:cNvPr id="27" name="Rettangolo arrotondato 26">
            <a:hlinkClick r:id="rId13" action="ppaction://hlinksldjump"/>
          </p:cNvPr>
          <p:cNvSpPr/>
          <p:nvPr/>
        </p:nvSpPr>
        <p:spPr>
          <a:xfrm>
            <a:off x="7072330" y="214290"/>
            <a:ext cx="192882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t>LAB. </a:t>
            </a:r>
            <a:r>
              <a:rPr lang="it-IT" sz="1100" dirty="0" err="1" smtClean="0"/>
              <a:t>DI</a:t>
            </a:r>
            <a:r>
              <a:rPr lang="it-IT" sz="1100" dirty="0" smtClean="0"/>
              <a:t> COSTRUZIONI AERONAUTICHE</a:t>
            </a:r>
          </a:p>
          <a:p>
            <a:pPr algn="ctr"/>
            <a:r>
              <a:rPr lang="it-IT" sz="1200" dirty="0" smtClean="0"/>
              <a:t>Metodi di controllo non distruttivi</a:t>
            </a:r>
            <a:br>
              <a:rPr lang="it-IT" sz="1200" dirty="0" smtClean="0"/>
            </a:br>
            <a:r>
              <a:rPr lang="it-IT" sz="1200" dirty="0" smtClean="0"/>
              <a:t>Metodo con Ultrasuoni</a:t>
            </a:r>
            <a:endParaRPr lang="it-IT" sz="1200" dirty="0"/>
          </a:p>
        </p:txBody>
      </p:sp>
      <p:cxnSp>
        <p:nvCxnSpPr>
          <p:cNvPr id="29" name="Connettore 2 28"/>
          <p:cNvCxnSpPr>
            <a:endCxn id="19" idx="3"/>
          </p:cNvCxnSpPr>
          <p:nvPr/>
        </p:nvCxnSpPr>
        <p:spPr>
          <a:xfrm rot="16200000" flipV="1">
            <a:off x="2143108" y="571480"/>
            <a:ext cx="1357322" cy="1357322"/>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stCxn id="1028" idx="1"/>
            <a:endCxn id="22" idx="3"/>
          </p:cNvCxnSpPr>
          <p:nvPr/>
        </p:nvCxnSpPr>
        <p:spPr>
          <a:xfrm rot="10800000">
            <a:off x="2143108" y="2857497"/>
            <a:ext cx="1357322" cy="35719"/>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21" idx="3"/>
          </p:cNvCxnSpPr>
          <p:nvPr/>
        </p:nvCxnSpPr>
        <p:spPr>
          <a:xfrm rot="10800000" flipV="1">
            <a:off x="1928794" y="3500438"/>
            <a:ext cx="1571636" cy="142876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23" idx="0"/>
          </p:cNvCxnSpPr>
          <p:nvPr/>
        </p:nvCxnSpPr>
        <p:spPr>
          <a:xfrm rot="5400000">
            <a:off x="2839630" y="4196960"/>
            <a:ext cx="857254" cy="60722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3" name="Connettore 2 32"/>
          <p:cNvCxnSpPr>
            <a:endCxn id="25" idx="0"/>
          </p:cNvCxnSpPr>
          <p:nvPr/>
        </p:nvCxnSpPr>
        <p:spPr>
          <a:xfrm rot="16200000" flipH="1">
            <a:off x="5572132" y="4214818"/>
            <a:ext cx="857256" cy="571504"/>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52" name="Connettore 2 51"/>
          <p:cNvCxnSpPr>
            <a:stCxn id="1028" idx="2"/>
            <a:endCxn id="20" idx="0"/>
          </p:cNvCxnSpPr>
          <p:nvPr/>
        </p:nvCxnSpPr>
        <p:spPr>
          <a:xfrm rot="5400000">
            <a:off x="4536281" y="4250537"/>
            <a:ext cx="214314"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58" name="Connettore 2 57"/>
          <p:cNvCxnSpPr>
            <a:endCxn id="27" idx="1"/>
          </p:cNvCxnSpPr>
          <p:nvPr/>
        </p:nvCxnSpPr>
        <p:spPr>
          <a:xfrm flipV="1">
            <a:off x="5786446" y="678637"/>
            <a:ext cx="1285884" cy="1250165"/>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1" name="Connettore 2 60"/>
          <p:cNvCxnSpPr>
            <a:stCxn id="1028" idx="3"/>
            <a:endCxn id="24" idx="1"/>
          </p:cNvCxnSpPr>
          <p:nvPr/>
        </p:nvCxnSpPr>
        <p:spPr>
          <a:xfrm flipV="1">
            <a:off x="5786446" y="2857496"/>
            <a:ext cx="1285884" cy="35719"/>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4" name="Connettore 2 63"/>
          <p:cNvCxnSpPr>
            <a:endCxn id="26" idx="1"/>
          </p:cNvCxnSpPr>
          <p:nvPr/>
        </p:nvCxnSpPr>
        <p:spPr>
          <a:xfrm>
            <a:off x="5786446" y="3571876"/>
            <a:ext cx="1500198" cy="1214446"/>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67" name="CasellaDiTesto 66"/>
          <p:cNvSpPr txBox="1"/>
          <p:nvPr/>
        </p:nvSpPr>
        <p:spPr>
          <a:xfrm>
            <a:off x="3428992" y="1643050"/>
            <a:ext cx="2428892" cy="369332"/>
          </a:xfrm>
          <a:prstGeom prst="rect">
            <a:avLst/>
          </a:prstGeom>
          <a:noFill/>
        </p:spPr>
        <p:txBody>
          <a:bodyPr wrap="square" rtlCol="0">
            <a:spAutoFit/>
          </a:bodyPr>
          <a:lstStyle/>
          <a:p>
            <a:pPr algn="ctr"/>
            <a:r>
              <a:rPr lang="it-IT" b="1" dirty="0" smtClean="0"/>
              <a:t>L’URLO </a:t>
            </a:r>
            <a:r>
              <a:rPr lang="it-IT" b="1" dirty="0" err="1" smtClean="0"/>
              <a:t>DI</a:t>
            </a:r>
            <a:r>
              <a:rPr lang="it-IT" b="1" dirty="0" smtClean="0"/>
              <a:t> MUNCH</a:t>
            </a:r>
            <a:endParaRPr lang="it-IT" b="1" dirty="0"/>
          </a:p>
        </p:txBody>
      </p:sp>
      <p:pic>
        <p:nvPicPr>
          <p:cNvPr id="1029" name="Picture 5" descr="F:\l'urlo\urlo.jpg"/>
          <p:cNvPicPr>
            <a:picLocks noChangeAspect="1" noChangeArrowheads="1"/>
          </p:cNvPicPr>
          <p:nvPr/>
        </p:nvPicPr>
        <p:blipFill>
          <a:blip r:embed="rId14" cstate="print"/>
          <a:srcRect l="4065" t="520" r="3203" b="7137"/>
          <a:stretch>
            <a:fillRect/>
          </a:stretch>
        </p:blipFill>
        <p:spPr bwMode="auto">
          <a:xfrm>
            <a:off x="5500694" y="5643602"/>
            <a:ext cx="1643074" cy="1285860"/>
          </a:xfrm>
          <a:prstGeom prst="rect">
            <a:avLst/>
          </a:prstGeom>
          <a:ln>
            <a:noFill/>
          </a:ln>
          <a:effectLst>
            <a:softEdge rad="112500"/>
          </a:effectLst>
        </p:spPr>
      </p:pic>
      <p:pic>
        <p:nvPicPr>
          <p:cNvPr id="77" name="Immagine 76" descr="image016.jpg"/>
          <p:cNvPicPr/>
          <p:nvPr/>
        </p:nvPicPr>
        <p:blipFill>
          <a:blip r:embed="rId15" cstate="print"/>
          <a:stretch>
            <a:fillRect/>
          </a:stretch>
        </p:blipFill>
        <p:spPr>
          <a:xfrm>
            <a:off x="7358082" y="5143512"/>
            <a:ext cx="1857388" cy="1500198"/>
          </a:xfrm>
          <a:prstGeom prst="rect">
            <a:avLst/>
          </a:prstGeom>
          <a:ln>
            <a:noFill/>
          </a:ln>
          <a:effectLst>
            <a:softEdge rad="112500"/>
          </a:effectLst>
        </p:spPr>
      </p:pic>
      <p:pic>
        <p:nvPicPr>
          <p:cNvPr id="1030" name="Picture 6" descr="F:\l'urlo\Ultrasonic_Intro.jpg"/>
          <p:cNvPicPr>
            <a:picLocks noChangeAspect="1" noChangeArrowheads="1"/>
          </p:cNvPicPr>
          <p:nvPr/>
        </p:nvPicPr>
        <p:blipFill>
          <a:blip r:embed="rId16" cstate="print"/>
          <a:srcRect r="53000"/>
          <a:stretch>
            <a:fillRect/>
          </a:stretch>
        </p:blipFill>
        <p:spPr bwMode="auto">
          <a:xfrm>
            <a:off x="7286644" y="1142984"/>
            <a:ext cx="1469911" cy="1357322"/>
          </a:xfrm>
          <a:prstGeom prst="rect">
            <a:avLst/>
          </a:prstGeom>
          <a:ln>
            <a:noFill/>
          </a:ln>
          <a:effectLst>
            <a:softEdge rad="112500"/>
          </a:effectLst>
        </p:spPr>
      </p:pic>
      <p:pic>
        <p:nvPicPr>
          <p:cNvPr id="28" name="Immagine 27" descr="Vulcano.jpg"/>
          <p:cNvPicPr>
            <a:picLocks noChangeAspect="1"/>
          </p:cNvPicPr>
          <p:nvPr/>
        </p:nvPicPr>
        <p:blipFill>
          <a:blip r:embed="rId17" cstate="print"/>
          <a:stretch>
            <a:fillRect/>
          </a:stretch>
        </p:blipFill>
        <p:spPr>
          <a:xfrm>
            <a:off x="2143107" y="5643578"/>
            <a:ext cx="1582147" cy="1214422"/>
          </a:xfrm>
          <a:prstGeom prst="rect">
            <a:avLst/>
          </a:prstGeom>
          <a:ln>
            <a:noFill/>
          </a:ln>
          <a:effectLst>
            <a:softEdge rad="112500"/>
          </a:effectLst>
        </p:spPr>
      </p:pic>
      <p:sp>
        <p:nvSpPr>
          <p:cNvPr id="34" name="Rettangolo arrotondato 33">
            <a:hlinkClick r:id="rId18" action="ppaction://hlinksldjump"/>
          </p:cNvPr>
          <p:cNvSpPr/>
          <p:nvPr/>
        </p:nvSpPr>
        <p:spPr>
          <a:xfrm>
            <a:off x="7215206" y="6643710"/>
            <a:ext cx="1928794" cy="21429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Gruppo di lavoro</a:t>
            </a:r>
            <a:endParaRPr lang="it-IT" sz="1400" dirty="0"/>
          </a:p>
        </p:txBody>
      </p:sp>
      <p:pic>
        <p:nvPicPr>
          <p:cNvPr id="36" name="Picture 3" descr="ANd9GcSK6nrTI_pprpVQfYkpb1hd85hyB3QwgAirukpz6QDBfSruk0Q6_Q"/>
          <p:cNvPicPr>
            <a:picLocks noChangeAspect="1" noChangeArrowheads="1"/>
          </p:cNvPicPr>
          <p:nvPr/>
        </p:nvPicPr>
        <p:blipFill>
          <a:blip r:embed="rId19"/>
          <a:srcRect/>
          <a:stretch>
            <a:fillRect/>
          </a:stretch>
        </p:blipFill>
        <p:spPr bwMode="auto">
          <a:xfrm>
            <a:off x="7358081" y="3214685"/>
            <a:ext cx="1600213" cy="1143009"/>
          </a:xfrm>
          <a:prstGeom prst="rect">
            <a:avLst/>
          </a:prstGeom>
          <a:ln>
            <a:noFill/>
          </a:ln>
          <a:effectLst>
            <a:softEdge rad="112500"/>
          </a:effectLst>
        </p:spPr>
      </p:pic>
      <p:pic>
        <p:nvPicPr>
          <p:cNvPr id="35" name="Picture 1"/>
          <p:cNvPicPr>
            <a:picLocks noChangeAspect="1" noChangeArrowheads="1"/>
          </p:cNvPicPr>
          <p:nvPr/>
        </p:nvPicPr>
        <p:blipFill>
          <a:blip r:embed="rId20" cstate="print"/>
          <a:srcRect/>
          <a:stretch>
            <a:fillRect/>
          </a:stretch>
        </p:blipFill>
        <p:spPr bwMode="auto">
          <a:xfrm>
            <a:off x="357158" y="928670"/>
            <a:ext cx="1714512" cy="1249312"/>
          </a:xfrm>
          <a:prstGeom prst="rect">
            <a:avLst/>
          </a:prstGeom>
          <a:ln>
            <a:noFill/>
          </a:ln>
          <a:effectLst>
            <a:softEdge rad="112500"/>
          </a:effectLst>
        </p:spPr>
      </p:pic>
      <p:pic>
        <p:nvPicPr>
          <p:cNvPr id="37" name="Picture 1"/>
          <p:cNvPicPr>
            <a:picLocks noChangeAspect="1" noChangeArrowheads="1"/>
          </p:cNvPicPr>
          <p:nvPr/>
        </p:nvPicPr>
        <p:blipFill>
          <a:blip r:embed="rId21" cstate="print"/>
          <a:srcRect/>
          <a:stretch>
            <a:fillRect/>
          </a:stretch>
        </p:blipFill>
        <p:spPr bwMode="auto">
          <a:xfrm>
            <a:off x="500034" y="3286124"/>
            <a:ext cx="1416289" cy="1118160"/>
          </a:xfrm>
          <a:prstGeom prst="rect">
            <a:avLst/>
          </a:prstGeom>
          <a:noFill/>
          <a:ln w="9525" cap="flat">
            <a:noFill/>
            <a:round/>
            <a:headEnd/>
            <a:tailEnd/>
          </a:ln>
          <a:effectLst/>
        </p:spPr>
      </p:pic>
      <p:pic>
        <p:nvPicPr>
          <p:cNvPr id="1026" name="Picture 2" descr="C:\Documents and Settings\PROPHET\Desktop\pendolo_di_charpy.JPG"/>
          <p:cNvPicPr>
            <a:picLocks noChangeAspect="1" noChangeArrowheads="1"/>
          </p:cNvPicPr>
          <p:nvPr/>
        </p:nvPicPr>
        <p:blipFill>
          <a:blip r:embed="rId22" cstate="print"/>
          <a:srcRect/>
          <a:stretch>
            <a:fillRect/>
          </a:stretch>
        </p:blipFill>
        <p:spPr bwMode="auto">
          <a:xfrm>
            <a:off x="357158" y="5357826"/>
            <a:ext cx="1428760" cy="1006833"/>
          </a:xfrm>
          <a:prstGeom prst="rect">
            <a:avLst/>
          </a:prstGeom>
          <a:noFill/>
        </p:spPr>
      </p:pic>
      <p:pic>
        <p:nvPicPr>
          <p:cNvPr id="38" name="Immagine 37" descr="ANd9GcReBYD8JtyQgtXx_-KhsYWIcvZ8Dwsv30RL_2sszX3YTQqXvb2k"/>
          <p:cNvPicPr/>
          <p:nvPr/>
        </p:nvPicPr>
        <p:blipFill>
          <a:blip r:embed="rId23" cstate="print"/>
          <a:srcRect/>
          <a:stretch>
            <a:fillRect/>
          </a:stretch>
        </p:blipFill>
        <p:spPr bwMode="auto">
          <a:xfrm>
            <a:off x="3929058" y="4929198"/>
            <a:ext cx="1428760" cy="1071570"/>
          </a:xfrm>
          <a:prstGeom prst="rect">
            <a:avLst/>
          </a:prstGeom>
          <a:ln>
            <a:noFill/>
          </a:ln>
          <a:effectLst>
            <a:softEdge rad="112500"/>
          </a:effectLst>
        </p:spPr>
      </p:pic>
      <p:cxnSp>
        <p:nvCxnSpPr>
          <p:cNvPr id="63" name="Connettore 2 62"/>
          <p:cNvCxnSpPr>
            <a:stCxn id="1028" idx="0"/>
          </p:cNvCxnSpPr>
          <p:nvPr/>
        </p:nvCxnSpPr>
        <p:spPr>
          <a:xfrm rot="5400000" flipH="1" flipV="1">
            <a:off x="4500562" y="1500174"/>
            <a:ext cx="285752"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68" name="Rettangolo arrotondato 67">
            <a:hlinkClick r:id="rId24" action="ppaction://hlinksldjump"/>
          </p:cNvPr>
          <p:cNvSpPr/>
          <p:nvPr/>
        </p:nvSpPr>
        <p:spPr>
          <a:xfrm>
            <a:off x="3714744" y="142852"/>
            <a:ext cx="185738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FILOSOFIA</a:t>
            </a:r>
          </a:p>
          <a:p>
            <a:pPr algn="ctr"/>
            <a:r>
              <a:rPr lang="it-IT" sz="1200" dirty="0" smtClean="0"/>
              <a:t>Il dolore dell’esistenza</a:t>
            </a:r>
            <a:endParaRPr lang="it-IT" sz="1200" dirty="0" smtClean="0"/>
          </a:p>
        </p:txBody>
      </p:sp>
      <p:pic>
        <p:nvPicPr>
          <p:cNvPr id="75" name="Segnaposto contenuto 2"/>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4071934" y="500042"/>
            <a:ext cx="1143008" cy="1000132"/>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500"/>
                                        <p:tgtEl>
                                          <p:spTgt spid="102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box(out)">
                                      <p:cBhvr>
                                        <p:cTn id="10" dur="500"/>
                                        <p:tgtEl>
                                          <p:spTgt spid="67"/>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strips(downLeft)">
                                      <p:cBhvr>
                                        <p:cTn id="14" dur="500"/>
                                        <p:tgtEl>
                                          <p:spTgt spid="29"/>
                                        </p:tgtEl>
                                      </p:cBhvr>
                                    </p:animEffect>
                                  </p:childTnLst>
                                </p:cTn>
                              </p:par>
                              <p:par>
                                <p:cTn id="15" presetID="18" presetClass="entr" presetSubtype="1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Left)">
                                      <p:cBhvr>
                                        <p:cTn id="17" dur="500"/>
                                        <p:tgtEl>
                                          <p:spTgt spid="30"/>
                                        </p:tgtEl>
                                      </p:cBhvr>
                                    </p:animEffect>
                                  </p:childTnLst>
                                </p:cTn>
                              </p:par>
                              <p:par>
                                <p:cTn id="18" presetID="18" presetClass="entr" presetSubtype="1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Left)">
                                      <p:cBhvr>
                                        <p:cTn id="20" dur="500"/>
                                        <p:tgtEl>
                                          <p:spTgt spid="31"/>
                                        </p:tgtEl>
                                      </p:cBhvr>
                                    </p:animEffect>
                                  </p:childTnLst>
                                </p:cTn>
                              </p:par>
                              <p:par>
                                <p:cTn id="21" presetID="18" presetClass="entr" presetSubtype="12"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strips(downLeft)">
                                      <p:cBhvr>
                                        <p:cTn id="23" dur="500"/>
                                        <p:tgtEl>
                                          <p:spTgt spid="32"/>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6"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Right)">
                                      <p:cBhvr>
                                        <p:cTn id="29" dur="500"/>
                                        <p:tgtEl>
                                          <p:spTgt spid="64"/>
                                        </p:tgtEl>
                                      </p:cBhvr>
                                    </p:animEffect>
                                  </p:childTnLst>
                                </p:cTn>
                              </p:par>
                              <p:par>
                                <p:cTn id="30" presetID="18" presetClass="entr" presetSubtype="6"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strips(downRight)">
                                      <p:cBhvr>
                                        <p:cTn id="32" dur="500"/>
                                        <p:tgtEl>
                                          <p:spTgt spid="61"/>
                                        </p:tgtEl>
                                      </p:cBhvr>
                                    </p:animEffect>
                                  </p:childTnLst>
                                </p:cTn>
                              </p:par>
                              <p:par>
                                <p:cTn id="33" presetID="18" presetClass="entr" presetSubtype="9"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strips(upLeft)">
                                      <p:cBhvr>
                                        <p:cTn id="35" dur="500"/>
                                        <p:tgtEl>
                                          <p:spTgt spid="63"/>
                                        </p:tgtEl>
                                      </p:cBhvr>
                                    </p:animEffect>
                                  </p:childTnLst>
                                </p:cTn>
                              </p:par>
                              <p:par>
                                <p:cTn id="36" presetID="18" presetClass="entr" presetSubtype="6"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strips(downRight)">
                                      <p:cBhvr>
                                        <p:cTn id="38" dur="500"/>
                                        <p:tgtEl>
                                          <p:spTgt spid="58"/>
                                        </p:tgtEl>
                                      </p:cBhvr>
                                    </p:animEffect>
                                  </p:childTnLst>
                                </p:cTn>
                              </p:par>
                              <p:par>
                                <p:cTn id="39" presetID="18" presetClass="entr" presetSubtype="6"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trips(downRight)">
                                      <p:cBhvr>
                                        <p:cTn id="41" dur="500"/>
                                        <p:tgtEl>
                                          <p:spTgt spid="52"/>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out)">
                                      <p:cBhvr>
                                        <p:cTn id="44" dur="500"/>
                                        <p:tgtEl>
                                          <p:spTgt spid="19"/>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ox(out)">
                                      <p:cBhvr>
                                        <p:cTn id="47" dur="500"/>
                                        <p:tgtEl>
                                          <p:spTgt spid="68"/>
                                        </p:tgtEl>
                                      </p:cBhvr>
                                    </p:animEffect>
                                  </p:childTnLst>
                                </p:cTn>
                              </p:par>
                              <p:par>
                                <p:cTn id="48" presetID="4" presetClass="entr" presetSubtype="32"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out)">
                                      <p:cBhvr>
                                        <p:cTn id="50" dur="500"/>
                                        <p:tgtEl>
                                          <p:spTgt spid="22"/>
                                        </p:tgtEl>
                                      </p:cBhvr>
                                    </p:animEffect>
                                  </p:childTnLst>
                                </p:cTn>
                              </p:par>
                              <p:par>
                                <p:cTn id="51" presetID="4" presetClass="entr" presetSubtype="3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ox(out)">
                                      <p:cBhvr>
                                        <p:cTn id="53" dur="500"/>
                                        <p:tgtEl>
                                          <p:spTgt spid="21"/>
                                        </p:tgtEl>
                                      </p:cBhvr>
                                    </p:animEffect>
                                  </p:childTnLst>
                                </p:cTn>
                              </p:par>
                              <p:par>
                                <p:cTn id="54" presetID="4" presetClass="entr" presetSubtype="3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ox(out)">
                                      <p:cBhvr>
                                        <p:cTn id="56" dur="500"/>
                                        <p:tgtEl>
                                          <p:spTgt spid="23"/>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ox(out)">
                                      <p:cBhvr>
                                        <p:cTn id="59" dur="500"/>
                                        <p:tgtEl>
                                          <p:spTgt spid="25"/>
                                        </p:tgtEl>
                                      </p:cBhvr>
                                    </p:animEffect>
                                  </p:childTnLst>
                                </p:cTn>
                              </p:par>
                              <p:par>
                                <p:cTn id="60" presetID="4" presetClass="entr" presetSubtype="32"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out)">
                                      <p:cBhvr>
                                        <p:cTn id="62" dur="500"/>
                                        <p:tgtEl>
                                          <p:spTgt spid="26"/>
                                        </p:tgtEl>
                                      </p:cBhvr>
                                    </p:animEffect>
                                  </p:childTnLst>
                                </p:cTn>
                              </p:par>
                              <p:par>
                                <p:cTn id="63" presetID="4" presetClass="entr" presetSubtype="32"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ox(out)">
                                      <p:cBhvr>
                                        <p:cTn id="65" dur="500"/>
                                        <p:tgtEl>
                                          <p:spTgt spid="24"/>
                                        </p:tgtEl>
                                      </p:cBhvr>
                                    </p:animEffect>
                                  </p:childTnLst>
                                </p:cTn>
                              </p:par>
                              <p:par>
                                <p:cTn id="66" presetID="4" presetClass="entr" presetSubtype="32"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ox(out)">
                                      <p:cBhvr>
                                        <p:cTn id="68" dur="500"/>
                                        <p:tgtEl>
                                          <p:spTgt spid="27"/>
                                        </p:tgtEl>
                                      </p:cBhvr>
                                    </p:animEffect>
                                  </p:childTnLst>
                                </p:cTn>
                              </p:par>
                              <p:par>
                                <p:cTn id="69" presetID="4" presetClass="entr" presetSubtype="32"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ox(out)">
                                      <p:cBhvr>
                                        <p:cTn id="71" dur="500"/>
                                        <p:tgtEl>
                                          <p:spTgt spid="20"/>
                                        </p:tgtEl>
                                      </p:cBhvr>
                                    </p:animEffect>
                                  </p:childTnLst>
                                </p:cTn>
                              </p:par>
                            </p:childTnLst>
                          </p:cTn>
                        </p:par>
                        <p:par>
                          <p:cTn id="72" fill="hold">
                            <p:stCondLst>
                              <p:cond delay="1000"/>
                            </p:stCondLst>
                            <p:childTnLst>
                              <p:par>
                                <p:cTn id="73" presetID="4" presetClass="entr" presetSubtype="32" fill="hold" nodeType="afterEffect">
                                  <p:stCondLst>
                                    <p:cond delay="0"/>
                                  </p:stCondLst>
                                  <p:childTnLst>
                                    <p:set>
                                      <p:cBhvr>
                                        <p:cTn id="74" dur="1" fill="hold">
                                          <p:stCondLst>
                                            <p:cond delay="0"/>
                                          </p:stCondLst>
                                        </p:cTn>
                                        <p:tgtEl>
                                          <p:spTgt spid="1030"/>
                                        </p:tgtEl>
                                        <p:attrNameLst>
                                          <p:attrName>style.visibility</p:attrName>
                                        </p:attrNameLst>
                                      </p:cBhvr>
                                      <p:to>
                                        <p:strVal val="visible"/>
                                      </p:to>
                                    </p:set>
                                    <p:animEffect transition="in" filter="box(out)">
                                      <p:cBhvr>
                                        <p:cTn id="75" dur="500"/>
                                        <p:tgtEl>
                                          <p:spTgt spid="1030"/>
                                        </p:tgtEl>
                                      </p:cBhvr>
                                    </p:animEffect>
                                  </p:childTnLst>
                                </p:cTn>
                              </p:par>
                              <p:par>
                                <p:cTn id="76" presetID="4" presetClass="entr" presetSubtype="32"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box(out)">
                                      <p:cBhvr>
                                        <p:cTn id="78" dur="500"/>
                                        <p:tgtEl>
                                          <p:spTgt spid="77"/>
                                        </p:tgtEl>
                                      </p:cBhvr>
                                    </p:animEffect>
                                  </p:childTnLst>
                                </p:cTn>
                              </p:par>
                              <p:par>
                                <p:cTn id="79" presetID="4" presetClass="entr" presetSubtype="32" fill="hold" nodeType="withEffect">
                                  <p:stCondLst>
                                    <p:cond delay="0"/>
                                  </p:stCondLst>
                                  <p:childTnLst>
                                    <p:set>
                                      <p:cBhvr>
                                        <p:cTn id="80" dur="1" fill="hold">
                                          <p:stCondLst>
                                            <p:cond delay="0"/>
                                          </p:stCondLst>
                                        </p:cTn>
                                        <p:tgtEl>
                                          <p:spTgt spid="1029"/>
                                        </p:tgtEl>
                                        <p:attrNameLst>
                                          <p:attrName>style.visibility</p:attrName>
                                        </p:attrNameLst>
                                      </p:cBhvr>
                                      <p:to>
                                        <p:strVal val="visible"/>
                                      </p:to>
                                    </p:set>
                                    <p:animEffect transition="in" filter="box(out)">
                                      <p:cBhvr>
                                        <p:cTn id="81" dur="500"/>
                                        <p:tgtEl>
                                          <p:spTgt spid="1029"/>
                                        </p:tgtEl>
                                      </p:cBhvr>
                                    </p:animEffect>
                                  </p:childTnLst>
                                </p:cTn>
                              </p:par>
                              <p:par>
                                <p:cTn id="82" presetID="4" presetClass="entr" presetSubtype="32" fill="hold"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box(out)">
                                      <p:cBhvr>
                                        <p:cTn id="84" dur="500"/>
                                        <p:tgtEl>
                                          <p:spTgt spid="75"/>
                                        </p:tgtEl>
                                      </p:cBhvr>
                                    </p:animEffect>
                                  </p:childTnLst>
                                </p:cTn>
                              </p:par>
                              <p:par>
                                <p:cTn id="85" presetID="4" presetClass="entr" presetSubtype="32"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ox(out)">
                                      <p:cBhvr>
                                        <p:cTn id="87" dur="500"/>
                                        <p:tgtEl>
                                          <p:spTgt spid="28"/>
                                        </p:tgtEl>
                                      </p:cBhvr>
                                    </p:animEffect>
                                  </p:childTnLst>
                                </p:cTn>
                              </p:par>
                              <p:par>
                                <p:cTn id="88" presetID="4" presetClass="entr" presetSubtype="32"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ox(out)">
                                      <p:cBhvr>
                                        <p:cTn id="90" dur="500"/>
                                        <p:tgtEl>
                                          <p:spTgt spid="36"/>
                                        </p:tgtEl>
                                      </p:cBhvr>
                                    </p:animEffect>
                                  </p:childTnLst>
                                </p:cTn>
                              </p:par>
                              <p:par>
                                <p:cTn id="91" presetID="4" presetClass="entr" presetSubtype="32"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out)">
                                      <p:cBhvr>
                                        <p:cTn id="93" dur="500"/>
                                        <p:tgtEl>
                                          <p:spTgt spid="35"/>
                                        </p:tgtEl>
                                      </p:cBhvr>
                                    </p:animEffect>
                                  </p:childTnLst>
                                </p:cTn>
                              </p:par>
                              <p:par>
                                <p:cTn id="94" presetID="4" presetClass="entr" presetSubtype="32"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ox(out)">
                                      <p:cBhvr>
                                        <p:cTn id="96" dur="500"/>
                                        <p:tgtEl>
                                          <p:spTgt spid="37"/>
                                        </p:tgtEl>
                                      </p:cBhvr>
                                    </p:animEffect>
                                  </p:childTnLst>
                                </p:cTn>
                              </p:par>
                              <p:par>
                                <p:cTn id="97" presetID="4" presetClass="entr" presetSubtype="32" fill="hold" nodeType="withEffect">
                                  <p:stCondLst>
                                    <p:cond delay="0"/>
                                  </p:stCondLst>
                                  <p:childTnLst>
                                    <p:set>
                                      <p:cBhvr>
                                        <p:cTn id="98" dur="1" fill="hold">
                                          <p:stCondLst>
                                            <p:cond delay="0"/>
                                          </p:stCondLst>
                                        </p:cTn>
                                        <p:tgtEl>
                                          <p:spTgt spid="1026"/>
                                        </p:tgtEl>
                                        <p:attrNameLst>
                                          <p:attrName>style.visibility</p:attrName>
                                        </p:attrNameLst>
                                      </p:cBhvr>
                                      <p:to>
                                        <p:strVal val="visible"/>
                                      </p:to>
                                    </p:set>
                                    <p:animEffect transition="in" filter="box(out)">
                                      <p:cBhvr>
                                        <p:cTn id="99" dur="500"/>
                                        <p:tgtEl>
                                          <p:spTgt spid="1026"/>
                                        </p:tgtEl>
                                      </p:cBhvr>
                                    </p:animEffect>
                                  </p:childTnLst>
                                </p:cTn>
                              </p:par>
                              <p:par>
                                <p:cTn id="100" presetID="4" presetClass="entr" presetSubtype="32"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ox(out)">
                                      <p:cBhvr>
                                        <p:cTn id="102" dur="500"/>
                                        <p:tgtEl>
                                          <p:spTgt spid="38"/>
                                        </p:tgtEl>
                                      </p:cBhvr>
                                    </p:animEffect>
                                  </p:childTnLst>
                                </p:cTn>
                              </p:par>
                            </p:childTnLst>
                          </p:cTn>
                        </p:par>
                        <p:par>
                          <p:cTn id="103" fill="hold">
                            <p:stCondLst>
                              <p:cond delay="1500"/>
                            </p:stCondLst>
                            <p:childTnLst>
                              <p:par>
                                <p:cTn id="104" presetID="4" presetClass="entr" presetSubtype="32"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ox(out)">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67" grpId="0"/>
      <p:bldP spid="34" grpId="0" animBg="1"/>
      <p:bldP spid="6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2400"/>
            <a:ext cx="9144000" cy="561956"/>
          </a:xfrm>
        </p:spPr>
        <p:txBody>
          <a:bodyPr>
            <a:normAutofit fontScale="90000"/>
          </a:bodyPr>
          <a:lstStyle/>
          <a:p>
            <a:pPr algn="ctr"/>
            <a:r>
              <a:rPr lang="it-IT" dirty="0" smtClean="0"/>
              <a:t>“L’ uomo solo”  di Luigi Pirandello</a:t>
            </a:r>
            <a:endParaRPr lang="it-IT" dirty="0"/>
          </a:p>
        </p:txBody>
      </p:sp>
      <p:sp>
        <p:nvSpPr>
          <p:cNvPr id="3" name="Segnaposto contenuto 2"/>
          <p:cNvSpPr>
            <a:spLocks noGrp="1"/>
          </p:cNvSpPr>
          <p:nvPr>
            <p:ph sz="half" idx="1"/>
          </p:nvPr>
        </p:nvSpPr>
        <p:spPr>
          <a:xfrm>
            <a:off x="0" y="928670"/>
            <a:ext cx="9144000" cy="2714644"/>
          </a:xfrm>
        </p:spPr>
        <p:txBody>
          <a:bodyPr>
            <a:normAutofit fontScale="77500" lnSpcReduction="20000"/>
          </a:bodyPr>
          <a:lstStyle/>
          <a:p>
            <a:r>
              <a:rPr lang="it-IT" dirty="0" smtClean="0"/>
              <a:t>Nel 1922 Luigi Pirandello pubblica una raccolta di novelle dal titolo </a:t>
            </a:r>
            <a:r>
              <a:rPr lang="it-IT" i="1" dirty="0" smtClean="0"/>
              <a:t>L’uomo solo;</a:t>
            </a:r>
            <a:r>
              <a:rPr lang="it-IT" dirty="0" smtClean="0"/>
              <a:t> il filo conduttore di tutte le storie è appunto la solitudine, soffocata, urlata, di uomini che vivono rapporti basati esclusivamente su un ‘incomunicabilità di parole, emozioni, pensieri. </a:t>
            </a:r>
          </a:p>
          <a:p>
            <a:r>
              <a:rPr lang="it-IT" dirty="0" smtClean="0"/>
              <a:t>Questa è la morale di Pirandello: </a:t>
            </a:r>
            <a:r>
              <a:rPr lang="it-IT" b="1" i="1" dirty="0" smtClean="0"/>
              <a:t>“Io penso che la vita è una molto triste buffonata, perché abbiamo in noi la necessità di ingannare continuamente noi stessi”. Egli, dunque,</a:t>
            </a:r>
            <a:r>
              <a:rPr lang="it-IT" dirty="0" smtClean="0"/>
              <a:t> è pessimista, ma non nel senso classico di Leopardi, ma in modo ben più radicale. Il suo principio è questo: nulla è vero, nulla esiste, tutto è illusione e ciascuno se la crea modo suo.</a:t>
            </a:r>
            <a:endParaRPr lang="it-IT" dirty="0"/>
          </a:p>
        </p:txBody>
      </p:sp>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6" name="Picture 2" descr="solitudine2"/>
          <p:cNvPicPr>
            <a:picLocks noChangeAspect="1" noChangeArrowheads="1"/>
          </p:cNvPicPr>
          <p:nvPr/>
        </p:nvPicPr>
        <p:blipFill>
          <a:blip r:embed="rId3"/>
          <a:srcRect/>
          <a:stretch>
            <a:fillRect/>
          </a:stretch>
        </p:blipFill>
        <p:spPr bwMode="auto">
          <a:xfrm>
            <a:off x="3714744" y="3393090"/>
            <a:ext cx="4936600" cy="32506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ou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357166"/>
            <a:ext cx="9144000" cy="3786214"/>
          </a:xfrm>
        </p:spPr>
        <p:txBody>
          <a:bodyPr>
            <a:normAutofit fontScale="92500" lnSpcReduction="10000"/>
          </a:bodyPr>
          <a:lstStyle/>
          <a:p>
            <a:pPr>
              <a:buNone/>
            </a:pPr>
            <a:r>
              <a:rPr lang="it-IT" b="1" dirty="0" smtClean="0"/>
              <a:t>	</a:t>
            </a:r>
            <a:r>
              <a:rPr lang="it-IT" b="1" dirty="0" smtClean="0">
                <a:solidFill>
                  <a:schemeClr val="bg1"/>
                </a:solidFill>
              </a:rPr>
              <a:t>Quasimodo</a:t>
            </a:r>
            <a:r>
              <a:rPr lang="it-IT" dirty="0" smtClean="0"/>
              <a:t> canta l'angoscia dell'uomo di fronte al mondo contemporaneo. In lui la poesia rappresenta l'estrema illusione, l'ultimo rifugio contro la disgregazione dei valori. In tutta la sua poesia si ritrovano sia la nostalgia della sua amata Sicilia, sia una condizione di perenne esilio. Più tardi la guerra e l'impegno politico imporranno al canto monodico e solitario un'apertura verso la coralità del dolore: i versi ospiteranno la cronaca, senza negare il proprio passato lirico, ma adeguandosi alle drammatiche urgenze della storia. </a:t>
            </a:r>
          </a:p>
          <a:p>
            <a:pPr>
              <a:buNone/>
            </a:pPr>
            <a:r>
              <a:rPr lang="it-IT" dirty="0" smtClean="0"/>
              <a:t>	</a:t>
            </a:r>
            <a:endParaRPr lang="it-IT" dirty="0"/>
          </a:p>
        </p:txBody>
      </p:sp>
      <p:pic>
        <p:nvPicPr>
          <p:cNvPr id="4" name="Picture 2" descr="ANd9GcTfgt2210DnEWm1YNl2b2NO2_xNFii_RogaqflMLM4Uh03mYwcu4w"/>
          <p:cNvPicPr>
            <a:picLocks noChangeAspect="1" noChangeArrowheads="1"/>
          </p:cNvPicPr>
          <p:nvPr/>
        </p:nvPicPr>
        <p:blipFill>
          <a:blip r:embed="rId3"/>
          <a:srcRect l="1429" t="2381" r="1429" b="14286"/>
          <a:stretch>
            <a:fillRect/>
          </a:stretch>
        </p:blipFill>
        <p:spPr bwMode="auto">
          <a:xfrm>
            <a:off x="2357422" y="3429000"/>
            <a:ext cx="4857784"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8"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847708"/>
          </a:xfrm>
        </p:spPr>
        <p:txBody>
          <a:bodyPr>
            <a:normAutofit/>
          </a:bodyPr>
          <a:lstStyle/>
          <a:p>
            <a:pPr algn="ctr"/>
            <a:r>
              <a:rPr lang="it-IT" dirty="0" smtClean="0"/>
              <a:t>La solitudine dei numeri primi </a:t>
            </a:r>
            <a:endParaRPr lang="it-IT" dirty="0"/>
          </a:p>
        </p:txBody>
      </p:sp>
      <p:sp>
        <p:nvSpPr>
          <p:cNvPr id="3" name="Segnaposto contenuto 2"/>
          <p:cNvSpPr>
            <a:spLocks noGrp="1"/>
          </p:cNvSpPr>
          <p:nvPr>
            <p:ph sz="half" idx="1"/>
          </p:nvPr>
        </p:nvSpPr>
        <p:spPr>
          <a:xfrm>
            <a:off x="214282" y="1214422"/>
            <a:ext cx="6500858" cy="5500726"/>
          </a:xfrm>
        </p:spPr>
        <p:txBody>
          <a:bodyPr numCol="1">
            <a:normAutofit/>
          </a:bodyPr>
          <a:lstStyle/>
          <a:p>
            <a:pPr algn="just"/>
            <a:r>
              <a:rPr lang="it-IT" sz="2200" dirty="0" smtClean="0"/>
              <a:t>La storia di due numeri primi gemelli e della loro vita: si sfiorano di continuo, senza incontrarsi mai veramente. I protagonisti sono dei "</a:t>
            </a:r>
            <a:r>
              <a:rPr lang="it-IT" sz="2200" dirty="0" smtClean="0">
                <a:solidFill>
                  <a:schemeClr val="bg1"/>
                </a:solidFill>
              </a:rPr>
              <a:t>disadattati</a:t>
            </a:r>
            <a:r>
              <a:rPr lang="it-IT" sz="2200" dirty="0" smtClean="0"/>
              <a:t>" e si sentono sempre inadeguati, come spesso accade a ciascuno di noi. I “numeri primi gemelli”: individui che assurgono a paradigma esemplare e che, “indivisibili” per numeri diversi da sé e da uno, sono fuor di metafora, incompresi, incapaci di scendere a patti o di accettare compromessi. </a:t>
            </a:r>
            <a:r>
              <a:rPr lang="it-IT" sz="2200" dirty="0" smtClean="0">
                <a:solidFill>
                  <a:schemeClr val="bg1"/>
                </a:solidFill>
              </a:rPr>
              <a:t>L’anoressia e l’autolesionismo </a:t>
            </a:r>
            <a:r>
              <a:rPr lang="it-IT" sz="2200" dirty="0" smtClean="0"/>
              <a:t>vengono finalmente trattati da una prospettiva interna, quella di chi è direttamente coinvolto, non dal punto di vista di chi “sano e immune” giudica dall’esterno</a:t>
            </a:r>
          </a:p>
        </p:txBody>
      </p:sp>
      <p:pic>
        <p:nvPicPr>
          <p:cNvPr id="16386" name="Picture 2" descr="http://t3.gstatic.com/images?q=tbn:ANd9GcTIJ0AmUvnm4W3K5C4MOSbLLAIGm2zHtghYmMwATB1xMsTwRIHn">
            <a:hlinkClick r:id="rId3"/>
          </p:cNvPr>
          <p:cNvPicPr>
            <a:picLocks noChangeAspect="1" noChangeArrowheads="1"/>
          </p:cNvPicPr>
          <p:nvPr/>
        </p:nvPicPr>
        <p:blipFill>
          <a:blip r:embed="rId4"/>
          <a:srcRect/>
          <a:stretch>
            <a:fillRect/>
          </a:stretch>
        </p:blipFill>
        <p:spPr bwMode="auto">
          <a:xfrm>
            <a:off x="6715140" y="1285860"/>
            <a:ext cx="2214578" cy="4067176"/>
          </a:xfrm>
          <a:prstGeom prst="rect">
            <a:avLst/>
          </a:prstGeom>
          <a:noFill/>
        </p:spPr>
      </p:pic>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ox(out)">
                                      <p:cBhvr>
                                        <p:cTn id="1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3" y="1000125"/>
            <a:ext cx="4286250" cy="52149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90000"/>
              </a:lnSpc>
            </a:pPr>
            <a:r>
              <a:rPr lang="it-IT" dirty="0" smtClean="0">
                <a:solidFill>
                  <a:srgbClr val="FFFFFF"/>
                </a:solidFill>
              </a:rPr>
              <a:t>Prerequisiti:</a:t>
            </a:r>
          </a:p>
          <a:p>
            <a:pPr>
              <a:lnSpc>
                <a:spcPct val="90000"/>
              </a:lnSpc>
              <a:buFont typeface="Wingdings 2" pitchFamily="18" charset="2"/>
              <a:buNone/>
            </a:pPr>
            <a:endParaRPr lang="it-IT" dirty="0" smtClean="0">
              <a:solidFill>
                <a:srgbClr val="FFFFFF"/>
              </a:solidFill>
            </a:endParaRPr>
          </a:p>
          <a:p>
            <a:pPr lvl="1">
              <a:lnSpc>
                <a:spcPct val="90000"/>
              </a:lnSpc>
            </a:pPr>
            <a:r>
              <a:rPr lang="it-IT" dirty="0" smtClean="0">
                <a:solidFill>
                  <a:srgbClr val="FFFFFF"/>
                </a:solidFill>
              </a:rPr>
              <a:t>Conoscere la differenza tra acidi e basi</a:t>
            </a:r>
          </a:p>
          <a:p>
            <a:pPr lvl="1">
              <a:lnSpc>
                <a:spcPct val="90000"/>
              </a:lnSpc>
            </a:pPr>
            <a:r>
              <a:rPr lang="it-IT" dirty="0" smtClean="0">
                <a:solidFill>
                  <a:srgbClr val="FFFFFF"/>
                </a:solidFill>
              </a:rPr>
              <a:t>Conoscere il concetto di equilibrio</a:t>
            </a:r>
          </a:p>
          <a:p>
            <a:pPr lvl="1">
              <a:lnSpc>
                <a:spcPct val="90000"/>
              </a:lnSpc>
            </a:pPr>
            <a:r>
              <a:rPr lang="it-IT" dirty="0" smtClean="0">
                <a:solidFill>
                  <a:srgbClr val="FFFFFF"/>
                </a:solidFill>
              </a:rPr>
              <a:t>Saper descrivere fatti e fenomeni</a:t>
            </a:r>
          </a:p>
          <a:p>
            <a:pPr lvl="1">
              <a:lnSpc>
                <a:spcPct val="90000"/>
              </a:lnSpc>
              <a:buFont typeface="Wingdings" pitchFamily="2" charset="2"/>
              <a:buChar char="Q"/>
            </a:pPr>
            <a:endParaRPr lang="it-IT" dirty="0" smtClean="0">
              <a:solidFill>
                <a:srgbClr val="FFFFFF"/>
              </a:solidFill>
            </a:endParaRPr>
          </a:p>
        </p:txBody>
      </p:sp>
      <p:sp>
        <p:nvSpPr>
          <p:cNvPr id="4" name="Segnaposto contenuto 3"/>
          <p:cNvSpPr>
            <a:spLocks noGrp="1"/>
          </p:cNvSpPr>
          <p:nvPr>
            <p:ph sz="half" idx="2"/>
          </p:nvPr>
        </p:nvSpPr>
        <p:spPr>
          <a:xfrm>
            <a:off x="4643438" y="1000125"/>
            <a:ext cx="4286250" cy="521493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nSpc>
                <a:spcPct val="90000"/>
              </a:lnSpc>
            </a:pPr>
            <a:r>
              <a:rPr lang="it-IT" dirty="0" smtClean="0">
                <a:solidFill>
                  <a:srgbClr val="FFFFFF"/>
                </a:solidFill>
              </a:rPr>
              <a:t>Obiettivi:</a:t>
            </a:r>
          </a:p>
          <a:p>
            <a:pPr lvl="1">
              <a:lnSpc>
                <a:spcPct val="90000"/>
              </a:lnSpc>
            </a:pPr>
            <a:r>
              <a:rPr lang="it-IT" dirty="0" smtClean="0">
                <a:solidFill>
                  <a:srgbClr val="FFFFFF"/>
                </a:solidFill>
              </a:rPr>
              <a:t>Sapere utilizzare la scala del PH</a:t>
            </a:r>
          </a:p>
          <a:p>
            <a:pPr lvl="1">
              <a:lnSpc>
                <a:spcPct val="90000"/>
              </a:lnSpc>
            </a:pPr>
            <a:r>
              <a:rPr lang="it-IT" dirty="0" smtClean="0">
                <a:solidFill>
                  <a:srgbClr val="FFFFFF"/>
                </a:solidFill>
              </a:rPr>
              <a:t>Sapere riconoscere un acido o una base con l’utilizzo di un indicatore</a:t>
            </a:r>
          </a:p>
          <a:p>
            <a:pPr lvl="1">
              <a:lnSpc>
                <a:spcPct val="90000"/>
              </a:lnSpc>
            </a:pPr>
            <a:r>
              <a:rPr lang="it-IT" dirty="0" smtClean="0">
                <a:solidFill>
                  <a:srgbClr val="FFFFFF"/>
                </a:solidFill>
              </a:rPr>
              <a:t>Comprendere l’ importanza degli indicatori in natura</a:t>
            </a:r>
          </a:p>
        </p:txBody>
      </p:sp>
      <p:sp>
        <p:nvSpPr>
          <p:cNvPr id="6" name="Segnaposto contenuto 4"/>
          <p:cNvSpPr txBox="1">
            <a:spLocks/>
          </p:cNvSpPr>
          <p:nvPr/>
        </p:nvSpPr>
        <p:spPr>
          <a:xfrm>
            <a:off x="0" y="476250"/>
            <a:ext cx="9144000" cy="500063"/>
          </a:xfrm>
          <a:prstGeom prst="rect">
            <a:avLst/>
          </a:prstGeom>
        </p:spPr>
        <p:txBody>
          <a:bodyPr>
            <a:normAutofit/>
          </a:bodyPr>
          <a:lstStyle/>
          <a:p>
            <a:pPr algn="ctr"/>
            <a:r>
              <a:rPr lang="it-IT" sz="2600" dirty="0">
                <a:latin typeface="Constantia" pitchFamily="18" charset="0"/>
              </a:rPr>
              <a:t>Gli indicatori di PH e le variazioni di colore</a:t>
            </a:r>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t-IT" sz="1800"/>
          </a:p>
        </p:txBody>
      </p:sp>
      <p:sp>
        <p:nvSpPr>
          <p:cNvPr id="7" name="Titolo 3"/>
          <p:cNvSpPr>
            <a:spLocks noGrp="1"/>
          </p:cNvSpPr>
          <p:nvPr>
            <p:ph type="title"/>
          </p:nvPr>
        </p:nvSpPr>
        <p:spPr>
          <a:xfrm>
            <a:off x="0" y="80962"/>
            <a:ext cx="9144000" cy="490518"/>
          </a:xfrm>
        </p:spPr>
        <p:txBody>
          <a:bodyPr>
            <a:normAutofit fontScale="90000"/>
          </a:bodyPr>
          <a:lstStyle/>
          <a:p>
            <a:pPr algn="ctr"/>
            <a:r>
              <a:rPr lang="it-IT" b="1" dirty="0" smtClean="0"/>
              <a:t>CHIMICA</a:t>
            </a:r>
            <a:endParaRPr lang="it-IT" b="1" dirty="0"/>
          </a:p>
        </p:txBody>
      </p:sp>
      <p:pic>
        <p:nvPicPr>
          <p:cNvPr id="8" name="Picture 1"/>
          <p:cNvPicPr>
            <a:picLocks noChangeAspect="1" noChangeArrowheads="1"/>
          </p:cNvPicPr>
          <p:nvPr/>
        </p:nvPicPr>
        <p:blipFill>
          <a:blip r:embed="rId3"/>
          <a:srcRect/>
          <a:stretch>
            <a:fillRect/>
          </a:stretch>
        </p:blipFill>
        <p:spPr bwMode="auto">
          <a:xfrm>
            <a:off x="1500166" y="1428736"/>
            <a:ext cx="6183312" cy="3779838"/>
          </a:xfrm>
          <a:prstGeom prst="rect">
            <a:avLst/>
          </a:prstGeom>
          <a:noFill/>
          <a:ln w="9525" cap="flat">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ou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8" presetClass="entr" presetSubtype="6"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strips(downRight)">
                                      <p:cBhvr>
                                        <p:cTn id="23" dur="500"/>
                                        <p:tgtEl>
                                          <p:spTgt spid="3">
                                            <p:bg/>
                                          </p:spTgt>
                                        </p:tgtEl>
                                      </p:cBhvr>
                                    </p:animEffect>
                                  </p:childTnLst>
                                </p:cTn>
                              </p:par>
                            </p:childTnLst>
                          </p:cTn>
                        </p:par>
                        <p:par>
                          <p:cTn id="24" fill="hold">
                            <p:stCondLst>
                              <p:cond delay="500"/>
                            </p:stCondLst>
                            <p:childTnLst>
                              <p:par>
                                <p:cTn id="25" presetID="18" presetClass="entr" presetSubtype="6"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strips(downRight)">
                                      <p:cBhvr>
                                        <p:cTn id="27" dur="500"/>
                                        <p:tgtEl>
                                          <p:spTgt spid="3">
                                            <p:txEl>
                                              <p:pRg st="0" end="0"/>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trips(downRight)">
                                      <p:cBhvr>
                                        <p:cTn id="30" dur="500"/>
                                        <p:tgtEl>
                                          <p:spTgt spid="3">
                                            <p:txEl>
                                              <p:pRg st="2" end="2"/>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trips(downRight)">
                                      <p:cBhvr>
                                        <p:cTn id="33" dur="500"/>
                                        <p:tgtEl>
                                          <p:spTgt spid="3">
                                            <p:txEl>
                                              <p:pRg st="3" end="3"/>
                                            </p:txEl>
                                          </p:spTgt>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strips(downRight)">
                                      <p:cBhvr>
                                        <p:cTn id="36" dur="500"/>
                                        <p:tgtEl>
                                          <p:spTgt spid="3">
                                            <p:txEl>
                                              <p:pRg st="4" end="4"/>
                                            </p:txEl>
                                          </p:spTgt>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strips(downRight)">
                                      <p:cBhvr>
                                        <p:cTn id="39" dur="500"/>
                                        <p:tgtEl>
                                          <p:spTgt spid="4">
                                            <p:bg/>
                                          </p:spTgt>
                                        </p:tgtEl>
                                      </p:cBhvr>
                                    </p:animEffect>
                                  </p:childTnLst>
                                </p:cTn>
                              </p:par>
                            </p:childTnLst>
                          </p:cTn>
                        </p:par>
                        <p:par>
                          <p:cTn id="40" fill="hold">
                            <p:stCondLst>
                              <p:cond delay="1000"/>
                            </p:stCondLst>
                            <p:childTnLst>
                              <p:par>
                                <p:cTn id="41" presetID="18" presetClass="entr" presetSubtype="6"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strips(downRight)">
                                      <p:cBhvr>
                                        <p:cTn id="43" dur="500"/>
                                        <p:tgtEl>
                                          <p:spTgt spid="4">
                                            <p:txEl>
                                              <p:pRg st="0" end="0"/>
                                            </p:txEl>
                                          </p:spTgt>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strips(downRight)">
                                      <p:cBhvr>
                                        <p:cTn id="46" dur="500"/>
                                        <p:tgtEl>
                                          <p:spTgt spid="4">
                                            <p:txEl>
                                              <p:pRg st="1" end="1"/>
                                            </p:txEl>
                                          </p:spTgt>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strips(downRight)">
                                      <p:cBhvr>
                                        <p:cTn id="49" dur="500"/>
                                        <p:tgtEl>
                                          <p:spTgt spid="4">
                                            <p:txEl>
                                              <p:pRg st="2" end="2"/>
                                            </p:txEl>
                                          </p:spTgt>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strips(downRight)">
                                      <p:cBhvr>
                                        <p:cTn id="5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313" y="142875"/>
            <a:ext cx="8501062" cy="357188"/>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274320" indent="-274320" algn="ctr" fontAlgn="auto">
              <a:spcAft>
                <a:spcPts val="0"/>
              </a:spcAft>
              <a:buFont typeface="Wingdings 2"/>
              <a:buNone/>
              <a:defRPr/>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500"/>
            <a:ext cx="4143375" cy="2497138"/>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lnSpc>
                <a:spcPct val="80000"/>
              </a:lnSpc>
              <a:buFont typeface="Wingdings 2" pitchFamily="18" charset="2"/>
              <a:buNone/>
            </a:pPr>
            <a:r>
              <a:rPr lang="it-IT" sz="1600" dirty="0" smtClean="0">
                <a:solidFill>
                  <a:srgbClr val="FF0000"/>
                </a:solidFill>
              </a:rPr>
              <a:t>Cosa fa lo studente</a:t>
            </a:r>
          </a:p>
          <a:p>
            <a:pPr>
              <a:lnSpc>
                <a:spcPct val="80000"/>
              </a:lnSpc>
            </a:pPr>
            <a:r>
              <a:rPr lang="it-IT" sz="1600" dirty="0" smtClean="0">
                <a:solidFill>
                  <a:srgbClr val="FFFFFF"/>
                </a:solidFill>
              </a:rPr>
              <a:t>Ascolta, prende appunti e chiede delucidazioni</a:t>
            </a:r>
          </a:p>
          <a:p>
            <a:pPr>
              <a:lnSpc>
                <a:spcPct val="80000"/>
              </a:lnSpc>
            </a:pPr>
            <a:r>
              <a:rPr lang="it-IT" sz="1600" dirty="0" smtClean="0">
                <a:solidFill>
                  <a:srgbClr val="FFFFFF"/>
                </a:solidFill>
              </a:rPr>
              <a:t>Ascolta e prende appunti per poter essere in grado di svolgere esercizi </a:t>
            </a:r>
          </a:p>
          <a:p>
            <a:pPr>
              <a:lnSpc>
                <a:spcPct val="80000"/>
              </a:lnSpc>
            </a:pPr>
            <a:r>
              <a:rPr lang="it-IT" sz="1600" dirty="0" smtClean="0">
                <a:solidFill>
                  <a:srgbClr val="FFFFFF"/>
                </a:solidFill>
              </a:rPr>
              <a:t>Svolge una ricerca approfondita dell’ argomento</a:t>
            </a:r>
          </a:p>
        </p:txBody>
      </p:sp>
      <p:sp>
        <p:nvSpPr>
          <p:cNvPr id="9" name="Segnaposto contenuto 4"/>
          <p:cNvSpPr txBox="1">
            <a:spLocks/>
          </p:cNvSpPr>
          <p:nvPr/>
        </p:nvSpPr>
        <p:spPr>
          <a:xfrm>
            <a:off x="214313" y="571500"/>
            <a:ext cx="4143375" cy="321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Cosa fa il docente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Presenta l’obiettivo della programmazione.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La scala del PH gli indicatori acido o base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La curva degli indicatori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Esperienza relativa all’uso degli indicatori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Preparazione di un indicatore dal cavolo rosso</a:t>
            </a:r>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t-IT" sz="1800"/>
          </a:p>
        </p:txBody>
      </p:sp>
      <p:sp>
        <p:nvSpPr>
          <p:cNvPr id="11" name="Segnaposto contenuto 4"/>
          <p:cNvSpPr txBox="1">
            <a:spLocks/>
          </p:cNvSpPr>
          <p:nvPr/>
        </p:nvSpPr>
        <p:spPr>
          <a:xfrm>
            <a:off x="4572000" y="5157788"/>
            <a:ext cx="4143375" cy="1271587"/>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lstStyle/>
          <a:p>
            <a:pPr marL="274320" indent="-274320" fontAlgn="auto">
              <a:spcBef>
                <a:spcPts val="600"/>
              </a:spcBef>
              <a:spcAft>
                <a:spcPts val="0"/>
              </a:spcAft>
              <a:buClr>
                <a:schemeClr val="accent2"/>
              </a:buClr>
              <a:buSzPct val="85000"/>
              <a:buFont typeface="Wingdings 2"/>
              <a:buNone/>
              <a:defRPr/>
            </a:pPr>
            <a:r>
              <a:rPr lang="it-IT" sz="1400" dirty="0">
                <a:solidFill>
                  <a:srgbClr val="FF0000"/>
                </a:solidFill>
              </a:rPr>
              <a:t>Verifica e Valutazione</a:t>
            </a:r>
          </a:p>
          <a:p>
            <a:pPr marL="274320" indent="-274320" fontAlgn="auto">
              <a:spcBef>
                <a:spcPts val="600"/>
              </a:spcBef>
              <a:spcAft>
                <a:spcPts val="0"/>
              </a:spcAft>
              <a:buClr>
                <a:schemeClr val="accent2"/>
              </a:buClr>
              <a:buSzPct val="85000"/>
              <a:buFont typeface="Arial" pitchFamily="34" charset="0"/>
              <a:buChar char="•"/>
              <a:defRPr/>
            </a:pPr>
            <a:r>
              <a:rPr lang="it-IT" sz="1400" dirty="0"/>
              <a:t>Valutazione in itinere, con valore informativo</a:t>
            </a:r>
          </a:p>
          <a:p>
            <a:pPr marL="274320" indent="-274320" fontAlgn="auto">
              <a:spcBef>
                <a:spcPts val="600"/>
              </a:spcBef>
              <a:spcAft>
                <a:spcPts val="0"/>
              </a:spcAft>
              <a:buClr>
                <a:schemeClr val="accent2"/>
              </a:buClr>
              <a:buSzPct val="85000"/>
              <a:buFont typeface="Arial" pitchFamily="34" charset="0"/>
              <a:buChar char="•"/>
              <a:defRPr/>
            </a:pPr>
            <a:r>
              <a:rPr lang="it-IT" sz="1400" dirty="0"/>
              <a:t>Valutazione  della prova pratica</a:t>
            </a:r>
          </a:p>
          <a:p>
            <a:pPr marL="274320" indent="-274320" fontAlgn="auto">
              <a:spcBef>
                <a:spcPts val="600"/>
              </a:spcBef>
              <a:spcAft>
                <a:spcPts val="0"/>
              </a:spcAft>
              <a:buClr>
                <a:schemeClr val="accent2"/>
              </a:buClr>
              <a:buSzPct val="85000"/>
              <a:buFont typeface="Arial" pitchFamily="34" charset="0"/>
              <a:buChar char="•"/>
              <a:defRPr/>
            </a:pPr>
            <a:endParaRPr lang="it-IT" sz="1400" dirty="0"/>
          </a:p>
        </p:txBody>
      </p:sp>
      <p:sp>
        <p:nvSpPr>
          <p:cNvPr id="12" name="Segnaposto contenuto 4"/>
          <p:cNvSpPr txBox="1">
            <a:spLocks/>
          </p:cNvSpPr>
          <p:nvPr/>
        </p:nvSpPr>
        <p:spPr>
          <a:xfrm>
            <a:off x="250825" y="3644900"/>
            <a:ext cx="4143375" cy="171132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Materiali e Attrezzature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Diapositive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Libri di testo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Strumentazioni multimediali</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Internet</a:t>
            </a:r>
          </a:p>
          <a:p>
            <a:pPr marL="273050" indent="-273050">
              <a:lnSpc>
                <a:spcPct val="80000"/>
              </a:lnSpc>
              <a:spcBef>
                <a:spcPts val="600"/>
              </a:spcBef>
              <a:buClr>
                <a:schemeClr val="accent2"/>
              </a:buClr>
              <a:buSzPct val="85000"/>
              <a:buFont typeface="Arial" pitchFamily="34" charset="0"/>
              <a:buChar char="•"/>
            </a:pPr>
            <a:r>
              <a:rPr lang="it-IT" sz="1600" dirty="0" err="1">
                <a:solidFill>
                  <a:srgbClr val="FFFFFF"/>
                </a:solidFill>
              </a:rPr>
              <a:t>Attivita’</a:t>
            </a:r>
            <a:r>
              <a:rPr lang="it-IT" sz="1600" dirty="0">
                <a:solidFill>
                  <a:srgbClr val="FFFFFF"/>
                </a:solidFill>
              </a:rPr>
              <a:t> extracurricolari</a:t>
            </a:r>
          </a:p>
          <a:p>
            <a:pPr marL="273050" indent="-273050">
              <a:lnSpc>
                <a:spcPct val="80000"/>
              </a:lnSpc>
              <a:spcBef>
                <a:spcPts val="600"/>
              </a:spcBef>
              <a:buClr>
                <a:schemeClr val="accent2"/>
              </a:buClr>
              <a:buSzPct val="85000"/>
              <a:buFont typeface="Arial" charset="0"/>
              <a:buChar char="•"/>
            </a:pPr>
            <a:endParaRPr lang="it-IT" sz="1600" dirty="0">
              <a:solidFill>
                <a:srgbClr val="FFFFFF"/>
              </a:solidFill>
            </a:endParaRPr>
          </a:p>
        </p:txBody>
      </p:sp>
      <p:sp>
        <p:nvSpPr>
          <p:cNvPr id="14" name="Segnaposto contenuto 4"/>
          <p:cNvSpPr txBox="1">
            <a:spLocks/>
          </p:cNvSpPr>
          <p:nvPr/>
        </p:nvSpPr>
        <p:spPr>
          <a:xfrm>
            <a:off x="4572000" y="3213100"/>
            <a:ext cx="4143375" cy="15843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Metodologia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Lezione frontale e partecipata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Lezione interattiva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Uso di nuove tecnologie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Libri di testo</a:t>
            </a:r>
          </a:p>
        </p:txBody>
      </p:sp>
      <p:sp>
        <p:nvSpPr>
          <p:cNvPr id="15" name="Segnaposto contenuto 4"/>
          <p:cNvSpPr txBox="1">
            <a:spLocks/>
          </p:cNvSpPr>
          <p:nvPr/>
        </p:nvSpPr>
        <p:spPr>
          <a:xfrm>
            <a:off x="179388" y="5445125"/>
            <a:ext cx="4143375" cy="10541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Tempi</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4 ore di lezioni frontali 4 ore di lavoro a domicilio 2 ore di  lavoro di gruppo 2 ore di verifica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childTnLst>
                          </p:cTn>
                        </p:par>
                        <p:par>
                          <p:cTn id="32" fill="hold">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par>
                          <p:cTn id="36" fill="hold">
                            <p:stCondLst>
                              <p:cond delay="2500"/>
                            </p:stCondLst>
                            <p:childTnLst>
                              <p:par>
                                <p:cTn id="37" presetID="4"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childTnLst>
                          </p:cTn>
                        </p:par>
                        <p:par>
                          <p:cTn id="40" fill="hold">
                            <p:stCondLst>
                              <p:cond delay="3000"/>
                            </p:stCondLst>
                            <p:childTnLst>
                              <p:par>
                                <p:cTn id="41" presetID="4"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par>
                          <p:cTn id="44" fill="hold">
                            <p:stCondLst>
                              <p:cond delay="3500"/>
                            </p:stCondLst>
                            <p:childTnLst>
                              <p:par>
                                <p:cTn id="45" presetID="4"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3" y="1000125"/>
            <a:ext cx="3925887" cy="52149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solidFill>
                  <a:srgbClr val="FFFFFF"/>
                </a:solidFill>
              </a:rPr>
              <a:t>Prerequisiti:</a:t>
            </a:r>
          </a:p>
          <a:p>
            <a:pPr lvl="1"/>
            <a:r>
              <a:rPr lang="it-IT" dirty="0" smtClean="0">
                <a:solidFill>
                  <a:srgbClr val="FFFFFF"/>
                </a:solidFill>
              </a:rPr>
              <a:t>Contestualizzare i testi </a:t>
            </a:r>
          </a:p>
          <a:p>
            <a:pPr lvl="1"/>
            <a:r>
              <a:rPr lang="it-IT" dirty="0" smtClean="0">
                <a:solidFill>
                  <a:srgbClr val="FFFFFF"/>
                </a:solidFill>
              </a:rPr>
              <a:t>Saper individuare le località in oggetto</a:t>
            </a:r>
          </a:p>
          <a:p>
            <a:pPr lvl="1"/>
            <a:r>
              <a:rPr lang="it-IT" dirty="0" smtClean="0">
                <a:solidFill>
                  <a:srgbClr val="FFFFFF"/>
                </a:solidFill>
              </a:rPr>
              <a:t>Saper analizzare i testi poetici</a:t>
            </a:r>
          </a:p>
        </p:txBody>
      </p:sp>
      <p:sp>
        <p:nvSpPr>
          <p:cNvPr id="4" name="Segnaposto contenuto 3"/>
          <p:cNvSpPr>
            <a:spLocks noGrp="1"/>
          </p:cNvSpPr>
          <p:nvPr>
            <p:ph sz="half" idx="2"/>
          </p:nvPr>
        </p:nvSpPr>
        <p:spPr>
          <a:xfrm>
            <a:off x="4284663" y="1000125"/>
            <a:ext cx="4645025" cy="521493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smtClean="0">
                <a:solidFill>
                  <a:srgbClr val="FFFFFF"/>
                </a:solidFill>
              </a:rPr>
              <a:t>Obiettivi:</a:t>
            </a:r>
          </a:p>
          <a:p>
            <a:pPr lvl="1"/>
            <a:r>
              <a:rPr lang="it-IT" dirty="0" smtClean="0">
                <a:solidFill>
                  <a:srgbClr val="FFFFFF"/>
                </a:solidFill>
              </a:rPr>
              <a:t>Acquisire contenuti culturali </a:t>
            </a:r>
          </a:p>
          <a:p>
            <a:pPr lvl="1"/>
            <a:r>
              <a:rPr lang="it-IT" dirty="0" smtClean="0">
                <a:solidFill>
                  <a:srgbClr val="FFFFFF"/>
                </a:solidFill>
              </a:rPr>
              <a:t>Associare i contenuti alla realtà </a:t>
            </a:r>
          </a:p>
          <a:p>
            <a:pPr lvl="1"/>
            <a:r>
              <a:rPr lang="it-IT" dirty="0" smtClean="0">
                <a:solidFill>
                  <a:srgbClr val="FFFFFF"/>
                </a:solidFill>
              </a:rPr>
              <a:t>Comprendere le influenze reciproche uomo/ambiente </a:t>
            </a:r>
          </a:p>
          <a:p>
            <a:pPr lvl="1"/>
            <a:r>
              <a:rPr lang="it-IT" dirty="0" smtClean="0">
                <a:solidFill>
                  <a:srgbClr val="FFFFFF"/>
                </a:solidFill>
              </a:rPr>
              <a:t>Scoprire le cause e gli effetti di alcuni tipi di fenomeni </a:t>
            </a:r>
          </a:p>
          <a:p>
            <a:pPr lvl="1"/>
            <a:r>
              <a:rPr lang="it-IT" dirty="0" smtClean="0">
                <a:solidFill>
                  <a:srgbClr val="FFFFFF"/>
                </a:solidFill>
              </a:rPr>
              <a:t>Analizzare e comprendere le problematiche connesse ai diversi fenomeni naturali</a:t>
            </a:r>
          </a:p>
        </p:txBody>
      </p:sp>
      <p:sp>
        <p:nvSpPr>
          <p:cNvPr id="6" name="Segnaposto contenuto 4"/>
          <p:cNvSpPr txBox="1">
            <a:spLocks/>
          </p:cNvSpPr>
          <p:nvPr/>
        </p:nvSpPr>
        <p:spPr>
          <a:xfrm>
            <a:off x="0" y="500063"/>
            <a:ext cx="9144000" cy="500062"/>
          </a:xfrm>
          <a:prstGeom prst="rect">
            <a:avLst/>
          </a:prstGeom>
        </p:spPr>
        <p:txBody>
          <a:bodyPr>
            <a:normAutofit/>
          </a:bodyPr>
          <a:lstStyle/>
          <a:p>
            <a:pPr algn="ctr">
              <a:lnSpc>
                <a:spcPct val="90000"/>
              </a:lnSpc>
            </a:pPr>
            <a:r>
              <a:rPr lang="it-IT" sz="2800">
                <a:latin typeface="Constantia" pitchFamily="18" charset="0"/>
              </a:rPr>
              <a:t>Plinio il Vecchio-Plinio il Giovane</a:t>
            </a:r>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t-IT" sz="1800"/>
          </a:p>
        </p:txBody>
      </p:sp>
      <p:sp>
        <p:nvSpPr>
          <p:cNvPr id="7" name="Titolo 3"/>
          <p:cNvSpPr>
            <a:spLocks noGrp="1"/>
          </p:cNvSpPr>
          <p:nvPr>
            <p:ph type="title"/>
          </p:nvPr>
        </p:nvSpPr>
        <p:spPr>
          <a:xfrm>
            <a:off x="0" y="80962"/>
            <a:ext cx="9144000" cy="490518"/>
          </a:xfrm>
        </p:spPr>
        <p:txBody>
          <a:bodyPr>
            <a:normAutofit fontScale="90000"/>
          </a:bodyPr>
          <a:lstStyle/>
          <a:p>
            <a:pPr algn="ctr"/>
            <a:r>
              <a:rPr lang="it-IT" b="1" dirty="0" smtClean="0"/>
              <a:t>LATINO</a:t>
            </a:r>
            <a:endParaRPr lang="it-IT" b="1" dirty="0"/>
          </a:p>
        </p:txBody>
      </p:sp>
      <p:pic>
        <p:nvPicPr>
          <p:cNvPr id="8" name="Picture 1"/>
          <p:cNvPicPr>
            <a:picLocks noChangeAspect="1" noChangeArrowheads="1"/>
          </p:cNvPicPr>
          <p:nvPr/>
        </p:nvPicPr>
        <p:blipFill>
          <a:blip r:embed="rId3"/>
          <a:srcRect/>
          <a:stretch>
            <a:fillRect/>
          </a:stretch>
        </p:blipFill>
        <p:spPr bwMode="auto">
          <a:xfrm>
            <a:off x="1720879" y="1643050"/>
            <a:ext cx="5708641" cy="44350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ou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strips(downRight)">
                                      <p:cBhvr>
                                        <p:cTn id="24" dur="500"/>
                                        <p:tgtEl>
                                          <p:spTgt spid="3">
                                            <p:bg/>
                                          </p:spTgt>
                                        </p:tgtEl>
                                      </p:cBhvr>
                                    </p:animEffect>
                                  </p:childTnLst>
                                </p:cTn>
                              </p:par>
                            </p:childTnLst>
                          </p:cTn>
                        </p:par>
                        <p:par>
                          <p:cTn id="25" fill="hold">
                            <p:stCondLst>
                              <p:cond delay="1000"/>
                            </p:stCondLst>
                            <p:childTnLst>
                              <p:par>
                                <p:cTn id="26" presetID="18" presetClass="entr" presetSubtype="6"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strips(downRight)">
                                      <p:cBhvr>
                                        <p:cTn id="28" dur="500"/>
                                        <p:tgtEl>
                                          <p:spTgt spid="3">
                                            <p:txEl>
                                              <p:pRg st="0" end="0"/>
                                            </p:txEl>
                                          </p:spTgt>
                                        </p:tgtEl>
                                      </p:cBhvr>
                                    </p:animEffect>
                                  </p:childTnLst>
                                </p:cTn>
                              </p:par>
                            </p:childTnLst>
                          </p:cTn>
                        </p:par>
                        <p:par>
                          <p:cTn id="29" fill="hold">
                            <p:stCondLst>
                              <p:cond delay="1500"/>
                            </p:stCondLst>
                            <p:childTnLst>
                              <p:par>
                                <p:cTn id="30" presetID="18" presetClass="entr" presetSubtype="6"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strips(downRight)">
                                      <p:cBhvr>
                                        <p:cTn id="32" dur="500"/>
                                        <p:tgtEl>
                                          <p:spTgt spid="3">
                                            <p:txEl>
                                              <p:pRg st="1" end="1"/>
                                            </p:txEl>
                                          </p:spTgt>
                                        </p:tgtEl>
                                      </p:cBhvr>
                                    </p:animEffect>
                                  </p:childTnLst>
                                </p:cTn>
                              </p:par>
                            </p:childTnLst>
                          </p:cTn>
                        </p:par>
                        <p:par>
                          <p:cTn id="33" fill="hold">
                            <p:stCondLst>
                              <p:cond delay="2000"/>
                            </p:stCondLst>
                            <p:childTnLst>
                              <p:par>
                                <p:cTn id="34" presetID="18" presetClass="entr" presetSubtype="6"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strips(downRight)">
                                      <p:cBhvr>
                                        <p:cTn id="36" dur="500"/>
                                        <p:tgtEl>
                                          <p:spTgt spid="3">
                                            <p:txEl>
                                              <p:pRg st="2" end="2"/>
                                            </p:txEl>
                                          </p:spTgt>
                                        </p:tgtEl>
                                      </p:cBhvr>
                                    </p:animEffect>
                                  </p:childTnLst>
                                </p:cTn>
                              </p:par>
                            </p:childTnLst>
                          </p:cTn>
                        </p:par>
                        <p:par>
                          <p:cTn id="37" fill="hold">
                            <p:stCondLst>
                              <p:cond delay="2500"/>
                            </p:stCondLst>
                            <p:childTnLst>
                              <p:par>
                                <p:cTn id="38" presetID="18" presetClass="entr" presetSubtype="6"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strips(downRight)">
                                      <p:cBhvr>
                                        <p:cTn id="40" dur="500"/>
                                        <p:tgtEl>
                                          <p:spTgt spid="3">
                                            <p:txEl>
                                              <p:pRg st="3" end="3"/>
                                            </p:txEl>
                                          </p:spTgt>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strips(downRight)">
                                      <p:cBhvr>
                                        <p:cTn id="43" dur="500"/>
                                        <p:tgtEl>
                                          <p:spTgt spid="4">
                                            <p:bg/>
                                          </p:spTgt>
                                        </p:tgtEl>
                                      </p:cBhvr>
                                    </p:animEffect>
                                  </p:childTnLst>
                                </p:cTn>
                              </p:par>
                            </p:childTnLst>
                          </p:cTn>
                        </p:par>
                        <p:par>
                          <p:cTn id="44" fill="hold">
                            <p:stCondLst>
                              <p:cond delay="3000"/>
                            </p:stCondLst>
                            <p:childTnLst>
                              <p:par>
                                <p:cTn id="45" presetID="18" presetClass="entr" presetSubtype="6" fill="hold" grpId="0"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strips(downRight)">
                                      <p:cBhvr>
                                        <p:cTn id="47" dur="500"/>
                                        <p:tgtEl>
                                          <p:spTgt spid="4">
                                            <p:txEl>
                                              <p:pRg st="0" end="0"/>
                                            </p:txEl>
                                          </p:spTgt>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strips(downRight)">
                                      <p:cBhvr>
                                        <p:cTn id="50" dur="500"/>
                                        <p:tgtEl>
                                          <p:spTgt spid="4">
                                            <p:txEl>
                                              <p:pRg st="1" end="1"/>
                                            </p:txEl>
                                          </p:spTgt>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strips(downRight)">
                                      <p:cBhvr>
                                        <p:cTn id="53" dur="500"/>
                                        <p:tgtEl>
                                          <p:spTgt spid="4">
                                            <p:txEl>
                                              <p:pRg st="2" end="2"/>
                                            </p:txEl>
                                          </p:spTgt>
                                        </p:tgtEl>
                                      </p:cBhvr>
                                    </p:animEffect>
                                  </p:childTnLst>
                                </p:cTn>
                              </p:par>
                              <p:par>
                                <p:cTn id="54" presetID="18" presetClass="entr" presetSubtype="6" fill="hold" grpId="0"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strips(downRight)">
                                      <p:cBhvr>
                                        <p:cTn id="56" dur="500"/>
                                        <p:tgtEl>
                                          <p:spTgt spid="4">
                                            <p:txEl>
                                              <p:pRg st="3" end="3"/>
                                            </p:txEl>
                                          </p:spTgt>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strips(downRight)">
                                      <p:cBhvr>
                                        <p:cTn id="59" dur="500"/>
                                        <p:tgtEl>
                                          <p:spTgt spid="4">
                                            <p:txEl>
                                              <p:pRg st="4" end="4"/>
                                            </p:txEl>
                                          </p:spTgt>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strips(downRight)">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313" y="142875"/>
            <a:ext cx="8501062" cy="357188"/>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274320" indent="-274320" algn="ctr" fontAlgn="auto">
              <a:spcAft>
                <a:spcPts val="0"/>
              </a:spcAft>
              <a:buFont typeface="Wingdings 2"/>
              <a:buNone/>
              <a:defRPr/>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500"/>
            <a:ext cx="4143375" cy="1778000"/>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lnSpc>
                <a:spcPct val="80000"/>
              </a:lnSpc>
              <a:buFont typeface="Wingdings 2" pitchFamily="18" charset="2"/>
              <a:buNone/>
            </a:pPr>
            <a:r>
              <a:rPr lang="it-IT" sz="1400" dirty="0" smtClean="0">
                <a:solidFill>
                  <a:srgbClr val="FF0000"/>
                </a:solidFill>
              </a:rPr>
              <a:t>Cosa fa lo studente</a:t>
            </a:r>
          </a:p>
          <a:p>
            <a:pPr>
              <a:lnSpc>
                <a:spcPct val="80000"/>
              </a:lnSpc>
            </a:pPr>
            <a:r>
              <a:rPr lang="it-IT" sz="1400" dirty="0" smtClean="0">
                <a:solidFill>
                  <a:srgbClr val="FFFFFF"/>
                </a:solidFill>
              </a:rPr>
              <a:t>Ascolta, prende appunti e chiede delucidazioni</a:t>
            </a:r>
          </a:p>
          <a:p>
            <a:pPr>
              <a:lnSpc>
                <a:spcPct val="80000"/>
              </a:lnSpc>
            </a:pPr>
            <a:r>
              <a:rPr lang="it-IT" sz="1400" dirty="0" smtClean="0">
                <a:solidFill>
                  <a:srgbClr val="FFFFFF"/>
                </a:solidFill>
              </a:rPr>
              <a:t>Ascolta e prende appunti per poter essere in grado di svolgere un lavoro di ricerca</a:t>
            </a:r>
          </a:p>
          <a:p>
            <a:pPr>
              <a:lnSpc>
                <a:spcPct val="80000"/>
              </a:lnSpc>
            </a:pPr>
            <a:r>
              <a:rPr lang="it-IT" sz="1400" dirty="0" smtClean="0">
                <a:solidFill>
                  <a:srgbClr val="FFFFFF"/>
                </a:solidFill>
              </a:rPr>
              <a:t>Contribuisce alla realizzazione di una mappa concettuale dell’argomento</a:t>
            </a:r>
          </a:p>
        </p:txBody>
      </p:sp>
      <p:sp>
        <p:nvSpPr>
          <p:cNvPr id="9" name="Segnaposto contenuto 4"/>
          <p:cNvSpPr txBox="1">
            <a:spLocks/>
          </p:cNvSpPr>
          <p:nvPr/>
        </p:nvSpPr>
        <p:spPr>
          <a:xfrm>
            <a:off x="214313" y="571500"/>
            <a:ext cx="4143375" cy="235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Cosa fa il docente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Presenta l’obiettivo della programmazione.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Far acquisire contenuti culturali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Leggere e commentare alcuni  passi antologici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Contestualizzare le opere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Comprendere i fenomeni naturali</a:t>
            </a:r>
          </a:p>
          <a:p>
            <a:pPr marL="273050" indent="-273050">
              <a:lnSpc>
                <a:spcPct val="80000"/>
              </a:lnSpc>
              <a:spcBef>
                <a:spcPts val="600"/>
              </a:spcBef>
              <a:buClr>
                <a:schemeClr val="accent2"/>
              </a:buClr>
              <a:buSzPct val="85000"/>
              <a:buFont typeface="Arial" charset="0"/>
              <a:buChar char="•"/>
            </a:pPr>
            <a:endParaRPr lang="it-IT" sz="1600" dirty="0">
              <a:solidFill>
                <a:srgbClr val="FFFFFF"/>
              </a:solidFill>
            </a:endParaRPr>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t-IT" sz="1800"/>
          </a:p>
        </p:txBody>
      </p:sp>
      <p:sp>
        <p:nvSpPr>
          <p:cNvPr id="11" name="Segnaposto contenuto 4"/>
          <p:cNvSpPr txBox="1">
            <a:spLocks/>
          </p:cNvSpPr>
          <p:nvPr/>
        </p:nvSpPr>
        <p:spPr>
          <a:xfrm>
            <a:off x="4572000" y="4652963"/>
            <a:ext cx="4143375" cy="1792287"/>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lstStyle/>
          <a:p>
            <a:pPr marL="273050" indent="-273050">
              <a:spcBef>
                <a:spcPts val="600"/>
              </a:spcBef>
              <a:buClr>
                <a:schemeClr val="accent2"/>
              </a:buClr>
              <a:buSzPct val="85000"/>
              <a:buFont typeface="Wingdings 2" pitchFamily="18" charset="2"/>
              <a:buNone/>
            </a:pPr>
            <a:r>
              <a:rPr lang="it-IT" sz="1400" dirty="0">
                <a:solidFill>
                  <a:srgbClr val="FF0000"/>
                </a:solidFill>
              </a:rPr>
              <a:t>Verifica e Valutazione</a:t>
            </a:r>
          </a:p>
          <a:p>
            <a:pPr marL="273050" indent="-273050">
              <a:spcBef>
                <a:spcPts val="600"/>
              </a:spcBef>
              <a:buClr>
                <a:schemeClr val="accent2"/>
              </a:buClr>
              <a:buSzPct val="85000"/>
              <a:buFont typeface="Arial" pitchFamily="34" charset="0"/>
              <a:buChar char="•"/>
            </a:pPr>
            <a:r>
              <a:rPr lang="it-IT" sz="1400" dirty="0">
                <a:solidFill>
                  <a:srgbClr val="FFFFFF"/>
                </a:solidFill>
              </a:rPr>
              <a:t>Valutazione in itinere </a:t>
            </a:r>
          </a:p>
          <a:p>
            <a:pPr marL="273050" indent="-273050">
              <a:spcBef>
                <a:spcPts val="600"/>
              </a:spcBef>
              <a:buClr>
                <a:schemeClr val="accent2"/>
              </a:buClr>
              <a:buSzPct val="85000"/>
              <a:buFont typeface="Arial" pitchFamily="34" charset="0"/>
              <a:buChar char="•"/>
            </a:pPr>
            <a:r>
              <a:rPr lang="it-IT" sz="1400" dirty="0">
                <a:solidFill>
                  <a:srgbClr val="FFFFFF"/>
                </a:solidFill>
              </a:rPr>
              <a:t>Valutazione del lavoro di gruppo</a:t>
            </a:r>
          </a:p>
          <a:p>
            <a:pPr marL="273050" indent="-273050">
              <a:spcBef>
                <a:spcPts val="600"/>
              </a:spcBef>
              <a:buClr>
                <a:schemeClr val="accent2"/>
              </a:buClr>
              <a:buSzPct val="85000"/>
              <a:buFont typeface="Arial" pitchFamily="34" charset="0"/>
              <a:buChar char="•"/>
            </a:pPr>
            <a:r>
              <a:rPr lang="it-IT" sz="1400" dirty="0">
                <a:solidFill>
                  <a:srgbClr val="FFFFFF"/>
                </a:solidFill>
              </a:rPr>
              <a:t>Valutazione  della prova scritta</a:t>
            </a:r>
          </a:p>
        </p:txBody>
      </p:sp>
      <p:sp>
        <p:nvSpPr>
          <p:cNvPr id="12" name="Segnaposto contenuto 4"/>
          <p:cNvSpPr txBox="1">
            <a:spLocks/>
          </p:cNvSpPr>
          <p:nvPr/>
        </p:nvSpPr>
        <p:spPr>
          <a:xfrm>
            <a:off x="250825" y="2997200"/>
            <a:ext cx="4143375" cy="17272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Materiali e Attrezzature</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Diapositive immagini filmati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Libri di testo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Internet </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Attività extracurricolari</a:t>
            </a:r>
          </a:p>
          <a:p>
            <a:pPr marL="273050" indent="-273050">
              <a:lnSpc>
                <a:spcPct val="80000"/>
              </a:lnSpc>
              <a:spcBef>
                <a:spcPts val="600"/>
              </a:spcBef>
              <a:buClr>
                <a:schemeClr val="accent2"/>
              </a:buClr>
              <a:buSzPct val="85000"/>
              <a:buFont typeface="Arial" charset="0"/>
              <a:buChar char="•"/>
            </a:pPr>
            <a:endParaRPr lang="it-IT" sz="1600" dirty="0">
              <a:solidFill>
                <a:srgbClr val="FFFFFF"/>
              </a:solidFill>
            </a:endParaRPr>
          </a:p>
        </p:txBody>
      </p:sp>
      <p:sp>
        <p:nvSpPr>
          <p:cNvPr id="14" name="Segnaposto contenuto 4"/>
          <p:cNvSpPr txBox="1">
            <a:spLocks/>
          </p:cNvSpPr>
          <p:nvPr/>
        </p:nvSpPr>
        <p:spPr>
          <a:xfrm>
            <a:off x="4572000" y="2420938"/>
            <a:ext cx="4143375" cy="151288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600" dirty="0">
                <a:solidFill>
                  <a:srgbClr val="FF0000"/>
                </a:solidFill>
              </a:rPr>
              <a:t>Metodologia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Lezione frontale e partecipata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Lezione interattiva</a:t>
            </a:r>
          </a:p>
          <a:p>
            <a:pPr marL="273050" indent="-273050">
              <a:lnSpc>
                <a:spcPct val="80000"/>
              </a:lnSpc>
              <a:spcBef>
                <a:spcPts val="600"/>
              </a:spcBef>
              <a:buClr>
                <a:schemeClr val="accent2"/>
              </a:buClr>
              <a:buSzPct val="85000"/>
              <a:buFont typeface="Arial" pitchFamily="34" charset="0"/>
              <a:buChar char="•"/>
            </a:pPr>
            <a:r>
              <a:rPr lang="it-IT" sz="1600" dirty="0">
                <a:solidFill>
                  <a:srgbClr val="FFFFFF"/>
                </a:solidFill>
              </a:rPr>
              <a:t>Lavori di gruppo</a:t>
            </a:r>
          </a:p>
        </p:txBody>
      </p:sp>
      <p:sp>
        <p:nvSpPr>
          <p:cNvPr id="15" name="Segnaposto contenuto 4"/>
          <p:cNvSpPr txBox="1">
            <a:spLocks/>
          </p:cNvSpPr>
          <p:nvPr/>
        </p:nvSpPr>
        <p:spPr>
          <a:xfrm>
            <a:off x="179388" y="4868863"/>
            <a:ext cx="4143375" cy="143986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273050" indent="-273050">
              <a:lnSpc>
                <a:spcPct val="80000"/>
              </a:lnSpc>
              <a:spcBef>
                <a:spcPts val="600"/>
              </a:spcBef>
              <a:buClr>
                <a:schemeClr val="accent2"/>
              </a:buClr>
              <a:buSzPct val="85000"/>
              <a:buFont typeface="Wingdings 2" pitchFamily="18" charset="2"/>
              <a:buNone/>
            </a:pPr>
            <a:r>
              <a:rPr lang="it-IT" sz="1400" dirty="0">
                <a:solidFill>
                  <a:srgbClr val="FF0000"/>
                </a:solidFill>
              </a:rPr>
              <a:t>Tempi</a:t>
            </a:r>
          </a:p>
          <a:p>
            <a:pPr marL="273050" indent="-273050">
              <a:lnSpc>
                <a:spcPct val="80000"/>
              </a:lnSpc>
              <a:spcBef>
                <a:spcPts val="600"/>
              </a:spcBef>
              <a:buClr>
                <a:schemeClr val="accent2"/>
              </a:buClr>
              <a:buSzPct val="85000"/>
              <a:buFont typeface="Arial" pitchFamily="34" charset="0"/>
              <a:buChar char="•"/>
            </a:pPr>
            <a:r>
              <a:rPr lang="it-IT" sz="1400" dirty="0">
                <a:solidFill>
                  <a:srgbClr val="FFFFFF"/>
                </a:solidFill>
              </a:rPr>
              <a:t>Lezioni frontali 4 ore </a:t>
            </a:r>
          </a:p>
          <a:p>
            <a:pPr marL="273050" indent="-273050">
              <a:lnSpc>
                <a:spcPct val="80000"/>
              </a:lnSpc>
              <a:spcBef>
                <a:spcPts val="600"/>
              </a:spcBef>
              <a:buClr>
                <a:schemeClr val="accent2"/>
              </a:buClr>
              <a:buSzPct val="85000"/>
              <a:buFont typeface="Arial" pitchFamily="34" charset="0"/>
              <a:buChar char="•"/>
            </a:pPr>
            <a:r>
              <a:rPr lang="it-IT" sz="1400" dirty="0">
                <a:solidFill>
                  <a:srgbClr val="FFFFFF"/>
                </a:solidFill>
              </a:rPr>
              <a:t>Lavori di gruppo 4 ore </a:t>
            </a:r>
          </a:p>
          <a:p>
            <a:pPr marL="273050" indent="-273050">
              <a:lnSpc>
                <a:spcPct val="80000"/>
              </a:lnSpc>
              <a:spcBef>
                <a:spcPts val="600"/>
              </a:spcBef>
              <a:buClr>
                <a:schemeClr val="accent2"/>
              </a:buClr>
              <a:buSzPct val="85000"/>
              <a:buFont typeface="Arial" pitchFamily="34" charset="0"/>
              <a:buChar char="•"/>
            </a:pPr>
            <a:r>
              <a:rPr lang="it-IT" sz="1400" dirty="0">
                <a:solidFill>
                  <a:srgbClr val="FFFFFF"/>
                </a:solidFill>
              </a:rPr>
              <a:t>Lavoro a domicilio 4 ore </a:t>
            </a:r>
          </a:p>
          <a:p>
            <a:pPr marL="273050" indent="-273050">
              <a:lnSpc>
                <a:spcPct val="80000"/>
              </a:lnSpc>
              <a:spcBef>
                <a:spcPts val="600"/>
              </a:spcBef>
              <a:buClr>
                <a:schemeClr val="accent2"/>
              </a:buClr>
              <a:buSzPct val="85000"/>
              <a:buFont typeface="Arial" pitchFamily="34" charset="0"/>
              <a:buChar char="•"/>
            </a:pPr>
            <a:r>
              <a:rPr lang="it-IT" sz="1400" dirty="0">
                <a:solidFill>
                  <a:srgbClr val="FFFFFF"/>
                </a:solidFill>
              </a:rPr>
              <a:t>Verifica finale 2 ore</a:t>
            </a:r>
          </a:p>
          <a:p>
            <a:pPr marL="273050" indent="-273050">
              <a:lnSpc>
                <a:spcPct val="80000"/>
              </a:lnSpc>
              <a:spcBef>
                <a:spcPts val="600"/>
              </a:spcBef>
              <a:buClr>
                <a:schemeClr val="accent2"/>
              </a:buClr>
              <a:buSzPct val="85000"/>
              <a:buFont typeface="Arial" charset="0"/>
              <a:buChar char="•"/>
            </a:pPr>
            <a:endParaRPr lang="it-IT" sz="1400" dirty="0">
              <a:solidFill>
                <a:srgbClr val="FFFFFF"/>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childTnLst>
                          </p:cTn>
                        </p:par>
                        <p:par>
                          <p:cTn id="32" fill="hold">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par>
                          <p:cTn id="36" fill="hold">
                            <p:stCondLst>
                              <p:cond delay="2500"/>
                            </p:stCondLst>
                            <p:childTnLst>
                              <p:par>
                                <p:cTn id="37" presetID="4"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childTnLst>
                          </p:cTn>
                        </p:par>
                        <p:par>
                          <p:cTn id="40" fill="hold">
                            <p:stCondLst>
                              <p:cond delay="3000"/>
                            </p:stCondLst>
                            <p:childTnLst>
                              <p:par>
                                <p:cTn id="41" presetID="4"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par>
                          <p:cTn id="44" fill="hold">
                            <p:stCondLst>
                              <p:cond delay="3500"/>
                            </p:stCondLst>
                            <p:childTnLst>
                              <p:par>
                                <p:cTn id="45" presetID="4"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Prerequisiti:</a:t>
            </a:r>
          </a:p>
          <a:p>
            <a:pPr lvl="1"/>
            <a:r>
              <a:rPr lang="it-IT" dirty="0" smtClean="0"/>
              <a:t>Procedure da seguire per il controllo delle caratteristiche e delle proprietà dei materiali</a:t>
            </a:r>
          </a:p>
          <a:p>
            <a:pPr lvl="1"/>
            <a:r>
              <a:rPr lang="it-IT" dirty="0" smtClean="0"/>
              <a:t>Sistema Internazionale (SI)</a:t>
            </a:r>
          </a:p>
          <a:p>
            <a:pPr lvl="1"/>
            <a:r>
              <a:rPr lang="it-IT" dirty="0" smtClean="0"/>
              <a:t>Grandezze legate alle prove sui materiali</a:t>
            </a:r>
            <a:endParaRPr lang="it-IT" dirty="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smtClean="0"/>
              <a:t>Obiettivi:</a:t>
            </a:r>
          </a:p>
          <a:p>
            <a:pPr lvl="1"/>
            <a:r>
              <a:rPr lang="it-IT" dirty="0" smtClean="0"/>
              <a:t>Attuare correttamente i protocolli previsti per le diverse prove</a:t>
            </a:r>
          </a:p>
          <a:p>
            <a:pPr lvl="1"/>
            <a:r>
              <a:rPr lang="it-IT" dirty="0" smtClean="0"/>
              <a:t>Effettuare la verifica della macchina di prova</a:t>
            </a:r>
          </a:p>
          <a:p>
            <a:pPr lvl="1"/>
            <a:r>
              <a:rPr lang="it-IT" dirty="0" smtClean="0"/>
              <a:t>Controllare le tolleranze dimensionali e geometriche delle provette </a:t>
            </a:r>
          </a:p>
          <a:p>
            <a:pPr lvl="1"/>
            <a:r>
              <a:rPr lang="it-IT" dirty="0" smtClean="0"/>
              <a:t>Relazionare sul lavoro e valutare i risultati ottenuti</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LAB. </a:t>
            </a:r>
            <a:r>
              <a:rPr lang="it-IT" b="1" dirty="0" err="1" smtClean="0"/>
              <a:t>DI</a:t>
            </a:r>
            <a:r>
              <a:rPr lang="it-IT" b="1" dirty="0" smtClean="0"/>
              <a:t> MECCANICA</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lnSpcReduction="10000"/>
          </a:bodyPr>
          <a:lstStyle/>
          <a:p>
            <a:pPr algn="ctr"/>
            <a:r>
              <a:rPr lang="it-IT" sz="2800" dirty="0" smtClean="0"/>
              <a:t>PENDOLO </a:t>
            </a:r>
            <a:r>
              <a:rPr lang="it-IT" sz="2800" dirty="0" err="1" smtClean="0"/>
              <a:t>DI</a:t>
            </a:r>
            <a:r>
              <a:rPr lang="it-IT" sz="2800" dirty="0" smtClean="0"/>
              <a:t> CHARPY</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2050" name="Picture 2" descr="C:\Documents and Settings\PROPHET\Desktop\pendolo_di_charpy.JPG"/>
          <p:cNvPicPr>
            <a:picLocks noChangeAspect="1" noChangeArrowheads="1"/>
          </p:cNvPicPr>
          <p:nvPr/>
        </p:nvPicPr>
        <p:blipFill>
          <a:blip r:embed="rId3"/>
          <a:srcRect/>
          <a:stretch>
            <a:fillRect/>
          </a:stretch>
        </p:blipFill>
        <p:spPr bwMode="auto">
          <a:xfrm>
            <a:off x="2071670" y="1142984"/>
            <a:ext cx="4976826" cy="48057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out)">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strips(downLeft)">
                                      <p:cBhvr>
                                        <p:cTn id="24" dur="500"/>
                                        <p:tgtEl>
                                          <p:spTgt spid="3">
                                            <p:bg/>
                                          </p:spTgt>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strips(downLeft)">
                                      <p:cBhvr>
                                        <p:cTn id="28" dur="500"/>
                                        <p:tgtEl>
                                          <p:spTgt spid="3">
                                            <p:txEl>
                                              <p:pRg st="0" end="0"/>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strips(downLeft)">
                                      <p:cBhvr>
                                        <p:cTn id="31" dur="500"/>
                                        <p:tgtEl>
                                          <p:spTgt spid="3">
                                            <p:txEl>
                                              <p:pRg st="1" end="1"/>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trips(downLeft)">
                                      <p:cBhvr>
                                        <p:cTn id="34" dur="500"/>
                                        <p:tgtEl>
                                          <p:spTgt spid="3">
                                            <p:txEl>
                                              <p:pRg st="2" end="2"/>
                                            </p:txEl>
                                          </p:spTgt>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500"/>
                                        <p:tgtEl>
                                          <p:spTgt spid="3">
                                            <p:txEl>
                                              <p:pRg st="3" end="3"/>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4">
                                            <p:bg/>
                                          </p:spTgt>
                                        </p:tgtEl>
                                        <p:attrNameLst>
                                          <p:attrName>style.visibility</p:attrName>
                                        </p:attrNameLst>
                                      </p:cBhvr>
                                      <p:to>
                                        <p:strVal val="visible"/>
                                      </p:to>
                                    </p:set>
                                    <p:animEffect transition="in" filter="strips(downRight)">
                                      <p:cBhvr>
                                        <p:cTn id="40" dur="500"/>
                                        <p:tgtEl>
                                          <p:spTgt spid="4">
                                            <p:bg/>
                                          </p:spTgt>
                                        </p:tgtEl>
                                      </p:cBhvr>
                                    </p:animEffect>
                                  </p:childTnLst>
                                </p:cTn>
                              </p:par>
                            </p:childTnLst>
                          </p:cTn>
                        </p:par>
                        <p:par>
                          <p:cTn id="41" fill="hold">
                            <p:stCondLst>
                              <p:cond delay="1500"/>
                            </p:stCondLst>
                            <p:childTnLst>
                              <p:par>
                                <p:cTn id="42" presetID="18" presetClass="entr" presetSubtype="6" fill="hold" grpId="0" nodeType="after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strips(downRight)">
                                      <p:cBhvr>
                                        <p:cTn id="44" dur="500"/>
                                        <p:tgtEl>
                                          <p:spTgt spid="4">
                                            <p:txEl>
                                              <p:pRg st="0" end="0"/>
                                            </p:txEl>
                                          </p:spTgt>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strips(downRight)">
                                      <p:cBhvr>
                                        <p:cTn id="47" dur="500"/>
                                        <p:tgtEl>
                                          <p:spTgt spid="4">
                                            <p:txEl>
                                              <p:pRg st="1" end="1"/>
                                            </p:txEl>
                                          </p:spTgt>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strips(downRight)">
                                      <p:cBhvr>
                                        <p:cTn id="50" dur="500"/>
                                        <p:tgtEl>
                                          <p:spTgt spid="4">
                                            <p:txEl>
                                              <p:pRg st="2" end="2"/>
                                            </p:txEl>
                                          </p:spTgt>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strips(downRight)">
                                      <p:cBhvr>
                                        <p:cTn id="53" dur="500"/>
                                        <p:tgtEl>
                                          <p:spTgt spid="4">
                                            <p:txEl>
                                              <p:pRg st="3" end="3"/>
                                            </p:txEl>
                                          </p:spTgt>
                                        </p:tgtEl>
                                      </p:cBhvr>
                                    </p:animEffect>
                                  </p:childTnLst>
                                </p:cTn>
                              </p:par>
                              <p:par>
                                <p:cTn id="54" presetID="18" presetClass="entr" presetSubtype="6" fill="hold" grpId="0"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strips(downRight)">
                                      <p:cBhvr>
                                        <p:cTn id="5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61576"/>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pPr>
              <a:buNone/>
            </a:pPr>
            <a:r>
              <a:rPr lang="it-IT" dirty="0" smtClean="0">
                <a:solidFill>
                  <a:srgbClr val="FF0000"/>
                </a:solidFill>
              </a:rPr>
              <a:t>Cosa fa lo studente</a:t>
            </a:r>
          </a:p>
          <a:p>
            <a:r>
              <a:rPr lang="it-IT" dirty="0" smtClean="0"/>
              <a:t>Ascolta, prende appunti e chiede delucidazioni</a:t>
            </a:r>
          </a:p>
          <a:p>
            <a:r>
              <a:rPr lang="it-IT" dirty="0" smtClean="0"/>
              <a:t>Ascolta e prende appunti per poter essere in grado di svolgere esercizi in Laboratorio</a:t>
            </a:r>
          </a:p>
          <a:p>
            <a:r>
              <a:rPr lang="it-IT" dirty="0" smtClean="0"/>
              <a:t>Contribuisce alla realizzazione di una mappa concettuale dell’argomento</a:t>
            </a:r>
          </a:p>
          <a:p>
            <a:r>
              <a:rPr lang="it-IT" dirty="0" smtClean="0"/>
              <a:t>Svolge una ricerca approfondita ed elabora, all’interno del gruppo, la descrizione delle apparecchiature di uso comune per l’analisi della resilienza </a:t>
            </a:r>
          </a:p>
        </p:txBody>
      </p:sp>
      <p:sp>
        <p:nvSpPr>
          <p:cNvPr id="9" name="Segnaposto contenuto 4"/>
          <p:cNvSpPr txBox="1">
            <a:spLocks/>
          </p:cNvSpPr>
          <p:nvPr/>
        </p:nvSpPr>
        <p:spPr>
          <a:xfrm>
            <a:off x="214282" y="571480"/>
            <a:ext cx="4143404"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700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Presenta l’obiettivo della programmazione.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Introduce  lo studio della resilienza; divide in gruppi gli studenti (2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Introduce il metodo per esaminare la resilienza attraverso il Pendolo di </a:t>
            </a:r>
            <a:r>
              <a:rPr lang="it-IT" sz="2600" dirty="0" err="1" smtClean="0"/>
              <a:t>Charpy</a:t>
            </a:r>
            <a:r>
              <a:rPr lang="it-IT" sz="2600" dirty="0" smtClean="0"/>
              <a:t> (3 ore)</a:t>
            </a:r>
          </a:p>
          <a:p>
            <a:pPr marL="274320" lvl="0" indent="-274320">
              <a:spcBef>
                <a:spcPts val="600"/>
              </a:spcBef>
              <a:buClr>
                <a:schemeClr val="accent2"/>
              </a:buClr>
              <a:buSzPct val="85000"/>
              <a:buFont typeface="Arial" pitchFamily="34" charset="0"/>
              <a:buChar char="•"/>
              <a:defRPr/>
            </a:pPr>
            <a:r>
              <a:rPr lang="it-IT" sz="2600" dirty="0" smtClean="0"/>
              <a:t>Introduce  l’analisi dell’interazione tra onde con  Ondoscopio; Assegna ad ogni gruppo esercizi pratici (3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5429264"/>
            <a:ext cx="4143404" cy="1000132"/>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Verifica e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Valutazione in itinere, con valore informativo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Valutazione  della prova pratica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
        <p:nvSpPr>
          <p:cNvPr id="12" name="Segnaposto contenuto 4"/>
          <p:cNvSpPr txBox="1">
            <a:spLocks/>
          </p:cNvSpPr>
          <p:nvPr/>
        </p:nvSpPr>
        <p:spPr>
          <a:xfrm>
            <a:off x="214282"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Diapositive immagini filmati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Postazioni con PC Desktop  per ogni gruppo di  studenti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Attrezzature e strumenti specifici (calibro,ecc.)</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frontale e partecipata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interattiva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con l’utilizzo delle Attrezzature di laboratorio </a:t>
            </a:r>
          </a:p>
        </p:txBody>
      </p:sp>
      <p:sp>
        <p:nvSpPr>
          <p:cNvPr id="15" name="Segnaposto contenuto 4"/>
          <p:cNvSpPr txBox="1">
            <a:spLocks/>
          </p:cNvSpPr>
          <p:nvPr/>
        </p:nvSpPr>
        <p:spPr>
          <a:xfrm>
            <a:off x="214282" y="5643578"/>
            <a:ext cx="4143404"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5 ore di lezione in laboratorio, cui si aggiungono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3 ore per la prove pratica: con ondoscopio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childTnLst>
                          </p:cTn>
                        </p:par>
                        <p:par>
                          <p:cTn id="35" fill="hold">
                            <p:stCondLst>
                              <p:cond delay="2000"/>
                            </p:stCondLst>
                            <p:childTnLst>
                              <p:par>
                                <p:cTn id="36" presetID="4"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par>
                          <p:cTn id="39" fill="hold">
                            <p:stCondLst>
                              <p:cond delay="2500"/>
                            </p:stCondLst>
                            <p:childTnLst>
                              <p:par>
                                <p:cTn id="40" presetID="4"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par>
                          <p:cTn id="43" fill="hold">
                            <p:stCondLst>
                              <p:cond delay="3000"/>
                            </p:stCondLst>
                            <p:childTnLst>
                              <p:par>
                                <p:cTn id="44" presetID="4"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par>
                          <p:cTn id="47" fill="hold">
                            <p:stCondLst>
                              <p:cond delay="3500"/>
                            </p:stCondLst>
                            <p:childTnLst>
                              <p:par>
                                <p:cTn id="48" presetID="4"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ox(i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Prerequisiti:</a:t>
            </a:r>
          </a:p>
          <a:p>
            <a:r>
              <a:rPr lang="it-IT" dirty="0" smtClean="0"/>
              <a:t>Conoscenza della seconda guerra mondiale, dell’espansione tedesca e dell’ideologia nazista.</a:t>
            </a:r>
          </a:p>
          <a:p>
            <a:r>
              <a:rPr lang="it-IT" dirty="0" smtClean="0"/>
              <a:t>Capacità di contestualizzare gli eventi storici.</a:t>
            </a:r>
          </a:p>
          <a:p>
            <a:r>
              <a:rPr lang="it-IT" dirty="0" smtClean="0"/>
              <a:t>Capacità di saper interpretare criticamente testi e documenti.</a:t>
            </a:r>
          </a:p>
          <a:p>
            <a:endParaRPr lang="it-IT" dirty="0" smtClean="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smtClean="0"/>
              <a:t>Obiettivi:</a:t>
            </a:r>
          </a:p>
          <a:p>
            <a:r>
              <a:rPr lang="it-IT" dirty="0" smtClean="0"/>
              <a:t>Imparare come gli esseri umani venivano disumanizzati da altri uomini e come avveniva la selezione degli ebrei.</a:t>
            </a:r>
          </a:p>
          <a:p>
            <a:r>
              <a:rPr lang="it-IT" dirty="0" smtClean="0"/>
              <a:t>Approfondire il significato dei lager per educare alla memoria ed evitare che tale, triste capitolo della storia finisca nell’oblio e nell’ignoranza</a:t>
            </a:r>
          </a:p>
        </p:txBody>
      </p:sp>
      <p:sp>
        <p:nvSpPr>
          <p:cNvPr id="5" name="Titolo 3"/>
          <p:cNvSpPr>
            <a:spLocks noGrp="1"/>
          </p:cNvSpPr>
          <p:nvPr>
            <p:ph type="title"/>
          </p:nvPr>
        </p:nvSpPr>
        <p:spPr>
          <a:xfrm>
            <a:off x="0" y="500042"/>
            <a:ext cx="9144000" cy="490518"/>
          </a:xfrm>
        </p:spPr>
        <p:txBody>
          <a:bodyPr>
            <a:noAutofit/>
          </a:bodyPr>
          <a:lstStyle/>
          <a:p>
            <a:pPr algn="ctr"/>
            <a:r>
              <a:rPr lang="it-IT" sz="2800" b="1" dirty="0" smtClean="0"/>
              <a:t>LA SHOAH TRA ORRORE E SOLITUDINE</a:t>
            </a:r>
            <a:endParaRPr lang="it-IT" sz="2800" b="1" dirty="0"/>
          </a:p>
        </p:txBody>
      </p:sp>
      <p:sp>
        <p:nvSpPr>
          <p:cNvPr id="6" name="Segnaposto contenuto 4"/>
          <p:cNvSpPr txBox="1">
            <a:spLocks/>
          </p:cNvSpPr>
          <p:nvPr/>
        </p:nvSpPr>
        <p:spPr>
          <a:xfrm>
            <a:off x="0" y="500042"/>
            <a:ext cx="9144000" cy="500066"/>
          </a:xfrm>
          <a:prstGeom prst="rect">
            <a:avLst/>
          </a:prstGeom>
        </p:spPr>
        <p:txBody>
          <a:bodyPr vert="horz">
            <a:normAutofit lnSpcReduction="10000"/>
          </a:bodyPr>
          <a:lstStyle/>
          <a:p>
            <a:pPr algn="ct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7" name="Titolo 3"/>
          <p:cNvSpPr txBox="1">
            <a:spLocks/>
          </p:cNvSpPr>
          <p:nvPr/>
        </p:nvSpPr>
        <p:spPr>
          <a:xfrm>
            <a:off x="0" y="142852"/>
            <a:ext cx="9144000" cy="490518"/>
          </a:xfrm>
          <a:prstGeom prst="rect">
            <a:avLst/>
          </a:prstGeom>
          <a:ln w="6350" cap="rnd">
            <a:noFill/>
          </a:ln>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8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STORIA</a:t>
            </a:r>
            <a:endParaRPr kumimoji="0" lang="it-IT" sz="3800" b="1"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pic>
        <p:nvPicPr>
          <p:cNvPr id="1026" name="Picture 2" descr="C:\Documents and Settings\PROPHET\Desktop\giornata_della_memoria10.jpg"/>
          <p:cNvPicPr>
            <a:picLocks noChangeAspect="1" noChangeArrowheads="1"/>
          </p:cNvPicPr>
          <p:nvPr/>
        </p:nvPicPr>
        <p:blipFill>
          <a:blip r:embed="rId3"/>
          <a:srcRect/>
          <a:stretch>
            <a:fillRect/>
          </a:stretch>
        </p:blipFill>
        <p:spPr bwMode="auto">
          <a:xfrm>
            <a:off x="2071670" y="1643050"/>
            <a:ext cx="5060445" cy="3143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nodeType="clickEffect">
                                  <p:stCondLst>
                                    <p:cond delay="0"/>
                                  </p:stCondLst>
                                  <p:childTnLst>
                                    <p:animEffect transition="out" filter="circle(in)">
                                      <p:cBhvr>
                                        <p:cTn id="19" dur="2000"/>
                                        <p:tgtEl>
                                          <p:spTgt spid="1026"/>
                                        </p:tgtEl>
                                      </p:cBhvr>
                                    </p:animEffect>
                                    <p:set>
                                      <p:cBhvr>
                                        <p:cTn id="20" dur="1" fill="hold">
                                          <p:stCondLst>
                                            <p:cond delay="1999"/>
                                          </p:stCondLst>
                                        </p:cTn>
                                        <p:tgtEl>
                                          <p:spTgt spid="1026"/>
                                        </p:tgtEl>
                                        <p:attrNameLst>
                                          <p:attrName>style.visibility</p:attrName>
                                        </p:attrNameLst>
                                      </p:cBhvr>
                                      <p:to>
                                        <p:strVal val="hidden"/>
                                      </p:to>
                                    </p:set>
                                  </p:childTnLst>
                                </p:cTn>
                              </p:par>
                            </p:childTnLst>
                          </p:cTn>
                        </p:par>
                        <p:par>
                          <p:cTn id="21" fill="hold">
                            <p:stCondLst>
                              <p:cond delay="2000"/>
                            </p:stCondLst>
                            <p:childTnLst>
                              <p:par>
                                <p:cTn id="22" presetID="4" presetClass="entr" presetSubtype="16"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strips(downRight)">
                                      <p:cBhvr>
                                        <p:cTn id="27" dur="500"/>
                                        <p:tgtEl>
                                          <p:spTgt spid="3">
                                            <p:bg/>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strips(downRight)">
                                      <p:cBhvr>
                                        <p:cTn id="31" dur="500"/>
                                        <p:tgtEl>
                                          <p:spTgt spid="3">
                                            <p:txEl>
                                              <p:pRg st="0" end="0"/>
                                            </p:txEl>
                                          </p:spTgt>
                                        </p:tgtEl>
                                      </p:cBhvr>
                                    </p:animEffect>
                                  </p:childTnLst>
                                </p:cTn>
                              </p:par>
                            </p:childTnLst>
                          </p:cTn>
                        </p:par>
                        <p:par>
                          <p:cTn id="32" fill="hold">
                            <p:stCondLst>
                              <p:cond delay="3000"/>
                            </p:stCondLst>
                            <p:childTnLst>
                              <p:par>
                                <p:cTn id="33" presetID="18" presetClass="entr" presetSubtype="6"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strips(downRight)">
                                      <p:cBhvr>
                                        <p:cTn id="35" dur="500"/>
                                        <p:tgtEl>
                                          <p:spTgt spid="3">
                                            <p:txEl>
                                              <p:pRg st="1" end="1"/>
                                            </p:txEl>
                                          </p:spTgt>
                                        </p:tgtEl>
                                      </p:cBhvr>
                                    </p:animEffec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strips(downRight)">
                                      <p:cBhvr>
                                        <p:cTn id="39" dur="500"/>
                                        <p:tgtEl>
                                          <p:spTgt spid="3">
                                            <p:txEl>
                                              <p:pRg st="2" end="2"/>
                                            </p:txEl>
                                          </p:spTgt>
                                        </p:tgtEl>
                                      </p:cBhvr>
                                    </p:animEffect>
                                  </p:childTnLst>
                                </p:cTn>
                              </p:par>
                            </p:childTnLst>
                          </p:cTn>
                        </p:par>
                        <p:par>
                          <p:cTn id="40" fill="hold">
                            <p:stCondLst>
                              <p:cond delay="4000"/>
                            </p:stCondLst>
                            <p:childTnLst>
                              <p:par>
                                <p:cTn id="41" presetID="18" presetClass="entr" presetSubtype="6"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strips(downRight)">
                                      <p:cBhvr>
                                        <p:cTn id="43" dur="500"/>
                                        <p:tgtEl>
                                          <p:spTgt spid="3">
                                            <p:txEl>
                                              <p:pRg st="3" end="3"/>
                                            </p:txEl>
                                          </p:spTgt>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4">
                                            <p:bg/>
                                          </p:spTgt>
                                        </p:tgtEl>
                                        <p:attrNameLst>
                                          <p:attrName>style.visibility</p:attrName>
                                        </p:attrNameLst>
                                      </p:cBhvr>
                                      <p:to>
                                        <p:strVal val="visible"/>
                                      </p:to>
                                    </p:set>
                                    <p:animEffect transition="in" filter="strips(downRight)">
                                      <p:cBhvr>
                                        <p:cTn id="46" dur="500"/>
                                        <p:tgtEl>
                                          <p:spTgt spid="4">
                                            <p:bg/>
                                          </p:spTgt>
                                        </p:tgtEl>
                                      </p:cBhvr>
                                    </p:animEffect>
                                  </p:childTnLst>
                                </p:cTn>
                              </p:par>
                            </p:childTnLst>
                          </p:cTn>
                        </p:par>
                        <p:par>
                          <p:cTn id="47" fill="hold">
                            <p:stCondLst>
                              <p:cond delay="4500"/>
                            </p:stCondLst>
                            <p:childTnLst>
                              <p:par>
                                <p:cTn id="48" presetID="18" presetClass="entr" presetSubtype="6" fill="hold" grpId="0" nodeType="after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strips(downRight)">
                                      <p:cBhvr>
                                        <p:cTn id="50" dur="500"/>
                                        <p:tgtEl>
                                          <p:spTgt spid="4">
                                            <p:txEl>
                                              <p:pRg st="0" end="0"/>
                                            </p:txEl>
                                          </p:spTgt>
                                        </p:tgtEl>
                                      </p:cBhvr>
                                    </p:animEffect>
                                  </p:childTnLst>
                                </p:cTn>
                              </p:par>
                            </p:childTnLst>
                          </p:cTn>
                        </p:par>
                        <p:par>
                          <p:cTn id="51" fill="hold">
                            <p:stCondLst>
                              <p:cond delay="5000"/>
                            </p:stCondLst>
                            <p:childTnLst>
                              <p:par>
                                <p:cTn id="52" presetID="18" presetClass="entr" presetSubtype="6" fill="hold" grpId="0" nodeType="after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strips(downRight)">
                                      <p:cBhvr>
                                        <p:cTn id="54" dur="500"/>
                                        <p:tgtEl>
                                          <p:spTgt spid="4">
                                            <p:txEl>
                                              <p:pRg st="1" end="1"/>
                                            </p:txEl>
                                          </p:spTgt>
                                        </p:tgtEl>
                                      </p:cBhvr>
                                    </p:animEffect>
                                  </p:childTnLst>
                                </p:cTn>
                              </p:par>
                            </p:childTnLst>
                          </p:cTn>
                        </p:par>
                        <p:par>
                          <p:cTn id="55" fill="hold">
                            <p:stCondLst>
                              <p:cond delay="5500"/>
                            </p:stCondLst>
                            <p:childTnLst>
                              <p:par>
                                <p:cTn id="56" presetID="18" presetClass="entr" presetSubtype="6" fill="hold" grpId="0" nodeType="after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strips(downRight)">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it-IT" dirty="0" smtClean="0"/>
              <a:t>Prerequisiti:</a:t>
            </a:r>
          </a:p>
          <a:p>
            <a:pPr lvl="1">
              <a:buFont typeface="Wingdings" pitchFamily="2" charset="2"/>
              <a:buChar char="Q"/>
            </a:pPr>
            <a:r>
              <a:rPr lang="it-IT" dirty="0" smtClean="0"/>
              <a:t>Conoscere i concetti base legati alla propagazione delle onde sonore e di quelle luminose</a:t>
            </a:r>
          </a:p>
          <a:p>
            <a:pPr lvl="1">
              <a:buFont typeface="Wingdings" pitchFamily="2" charset="2"/>
              <a:buChar char="Q"/>
            </a:pPr>
            <a:r>
              <a:rPr lang="it-IT" dirty="0" smtClean="0"/>
              <a:t>Conoscere i concetti elementari delle correnti indotte dell’elettromagnetismo</a:t>
            </a:r>
          </a:p>
          <a:p>
            <a:pPr lvl="1">
              <a:buFont typeface="Wingdings" pitchFamily="2" charset="2"/>
              <a:buChar char="Q"/>
            </a:pPr>
            <a:r>
              <a:rPr lang="it-IT" dirty="0" smtClean="0"/>
              <a:t>Essere a conoscenza degli aspetti principali delle radiazioni elettromagnetiche</a:t>
            </a:r>
            <a:endParaRPr lang="it-IT" dirty="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r>
              <a:rPr lang="it-IT" dirty="0" smtClean="0"/>
              <a:t>Obiettivi:</a:t>
            </a:r>
          </a:p>
          <a:p>
            <a:pPr lvl="1">
              <a:buFont typeface="Wingdings" pitchFamily="2" charset="2"/>
              <a:buChar char="Q"/>
            </a:pPr>
            <a:r>
              <a:rPr lang="it-IT" dirty="0" smtClean="0"/>
              <a:t>Essere in grado di classificare i metodi di controllo non distruttivi</a:t>
            </a:r>
          </a:p>
          <a:p>
            <a:pPr lvl="1">
              <a:buFont typeface="Wingdings" pitchFamily="2" charset="2"/>
              <a:buChar char="Q"/>
            </a:pPr>
            <a:r>
              <a:rPr lang="it-IT" dirty="0" smtClean="0"/>
              <a:t>Sapere il principio su cui si basa ciascun metodo, i pregi ed i limiti</a:t>
            </a:r>
          </a:p>
          <a:p>
            <a:pPr lvl="1">
              <a:buFont typeface="Wingdings" pitchFamily="2" charset="2"/>
              <a:buChar char="Q"/>
            </a:pPr>
            <a:r>
              <a:rPr lang="it-IT" dirty="0" smtClean="0"/>
              <a:t>Conoscere le applicazioni nelle quali ciascun metodo risulta più idoneo</a:t>
            </a:r>
          </a:p>
          <a:p>
            <a:pPr lvl="1">
              <a:buFont typeface="Wingdings" pitchFamily="2" charset="2"/>
              <a:buChar char="Q"/>
            </a:pPr>
            <a:r>
              <a:rPr lang="it-IT" dirty="0" smtClean="0"/>
              <a:t>Essere in grado di descrivere le apparecchiature di uso più comune</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LAB. </a:t>
            </a:r>
            <a:r>
              <a:rPr lang="it-IT" b="1" dirty="0" err="1" smtClean="0"/>
              <a:t>DI</a:t>
            </a:r>
            <a:r>
              <a:rPr lang="it-IT" b="1" dirty="0" smtClean="0"/>
              <a:t> COSTRUZIONI AERONAUTICHE</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fontScale="92500"/>
          </a:bodyPr>
          <a:lstStyle/>
          <a:p>
            <a:pPr algn="ctr"/>
            <a:r>
              <a:rPr lang="it-IT" sz="2800" dirty="0" smtClean="0"/>
              <a:t>Metodi di Controllo non distruttivi : Metodo con Ultrasuoni</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2050" name="Picture 2" descr="F:\l'urlo\Ultrasonic_Intro.jpg"/>
          <p:cNvPicPr>
            <a:picLocks noChangeAspect="1" noChangeArrowheads="1"/>
          </p:cNvPicPr>
          <p:nvPr/>
        </p:nvPicPr>
        <p:blipFill>
          <a:blip r:embed="rId3" cstate="print"/>
          <a:srcRect/>
          <a:stretch>
            <a:fillRect/>
          </a:stretch>
        </p:blipFill>
        <p:spPr bwMode="auto">
          <a:xfrm>
            <a:off x="1857356" y="1700808"/>
            <a:ext cx="5463442" cy="2371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ox(in)">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par>
                                <p:cTn id="20" presetID="18" presetClass="entr" presetSubtype="6" fill="hold" grpId="0"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strips(downRight)">
                                      <p:cBhvr>
                                        <p:cTn id="22" dur="500"/>
                                        <p:tgtEl>
                                          <p:spTgt spid="3">
                                            <p:bg/>
                                          </p:spTgt>
                                        </p:tgtEl>
                                      </p:cBhvr>
                                    </p:animEffect>
                                  </p:childTnLst>
                                </p:cTn>
                              </p:par>
                            </p:childTnLst>
                          </p:cTn>
                        </p:par>
                        <p:par>
                          <p:cTn id="23" fill="hold">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strips(downRight)">
                                      <p:cBhvr>
                                        <p:cTn id="26" dur="500"/>
                                        <p:tgtEl>
                                          <p:spTgt spid="3">
                                            <p:txEl>
                                              <p:pRg st="0" end="0"/>
                                            </p:txEl>
                                          </p:spTgt>
                                        </p:tgtEl>
                                      </p:cBhvr>
                                    </p:animEffect>
                                  </p:childTnLst>
                                </p:cTn>
                              </p:par>
                            </p:childTnLst>
                          </p:cTn>
                        </p:par>
                        <p:par>
                          <p:cTn id="27" fill="hold">
                            <p:stCondLst>
                              <p:cond delay="1000"/>
                            </p:stCondLst>
                            <p:childTnLst>
                              <p:par>
                                <p:cTn id="28" presetID="18" presetClass="entr" presetSubtype="6"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strips(downRight)">
                                      <p:cBhvr>
                                        <p:cTn id="30" dur="500"/>
                                        <p:tgtEl>
                                          <p:spTgt spid="3">
                                            <p:txEl>
                                              <p:pRg st="1" end="1"/>
                                            </p:txEl>
                                          </p:spTgt>
                                        </p:tgtEl>
                                      </p:cBhvr>
                                    </p:animEffect>
                                  </p:childTnLst>
                                </p:cTn>
                              </p:par>
                            </p:childTnLst>
                          </p:cTn>
                        </p:par>
                        <p:par>
                          <p:cTn id="31" fill="hold">
                            <p:stCondLst>
                              <p:cond delay="1500"/>
                            </p:stCondLst>
                            <p:childTnLst>
                              <p:par>
                                <p:cTn id="32" presetID="18" presetClass="entr" presetSubtype="6"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trips(downRight)">
                                      <p:cBhvr>
                                        <p:cTn id="34" dur="500"/>
                                        <p:tgtEl>
                                          <p:spTgt spid="3">
                                            <p:txEl>
                                              <p:pRg st="2" end="2"/>
                                            </p:txEl>
                                          </p:spTgt>
                                        </p:tgtEl>
                                      </p:cBhvr>
                                    </p:animEffect>
                                  </p:childTnLst>
                                </p:cTn>
                              </p:par>
                            </p:childTnLst>
                          </p:cTn>
                        </p:par>
                        <p:par>
                          <p:cTn id="35" fill="hold">
                            <p:stCondLst>
                              <p:cond delay="2000"/>
                            </p:stCondLst>
                            <p:childTnLst>
                              <p:par>
                                <p:cTn id="36" presetID="18" presetClass="entr" presetSubtype="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strips(downRight)">
                                      <p:cBhvr>
                                        <p:cTn id="38" dur="500"/>
                                        <p:tgtEl>
                                          <p:spTgt spid="3">
                                            <p:txEl>
                                              <p:pRg st="3" end="3"/>
                                            </p:txEl>
                                          </p:spTgt>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4">
                                            <p:bg/>
                                          </p:spTgt>
                                        </p:tgtEl>
                                        <p:attrNameLst>
                                          <p:attrName>style.visibility</p:attrName>
                                        </p:attrNameLst>
                                      </p:cBhvr>
                                      <p:to>
                                        <p:strVal val="visible"/>
                                      </p:to>
                                    </p:set>
                                    <p:animEffect transition="in" filter="strips(downRight)">
                                      <p:cBhvr>
                                        <p:cTn id="41" dur="500"/>
                                        <p:tgtEl>
                                          <p:spTgt spid="4">
                                            <p:bg/>
                                          </p:spTgt>
                                        </p:tgtEl>
                                      </p:cBhvr>
                                    </p:animEffect>
                                  </p:childTnLst>
                                </p:cTn>
                              </p:par>
                            </p:childTnLst>
                          </p:cTn>
                        </p:par>
                        <p:par>
                          <p:cTn id="42" fill="hold">
                            <p:stCondLst>
                              <p:cond delay="2500"/>
                            </p:stCondLst>
                            <p:childTnLst>
                              <p:par>
                                <p:cTn id="43" presetID="18" presetClass="entr" presetSubtype="6"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strips(downRight)">
                                      <p:cBhvr>
                                        <p:cTn id="45" dur="500"/>
                                        <p:tgtEl>
                                          <p:spTgt spid="4">
                                            <p:txEl>
                                              <p:pRg st="0" end="0"/>
                                            </p:txEl>
                                          </p:spTgt>
                                        </p:tgtEl>
                                      </p:cBhvr>
                                    </p:animEffect>
                                  </p:childTnLst>
                                </p:cTn>
                              </p:par>
                            </p:childTnLst>
                          </p:cTn>
                        </p:par>
                        <p:par>
                          <p:cTn id="46" fill="hold">
                            <p:stCondLst>
                              <p:cond delay="3000"/>
                            </p:stCondLst>
                            <p:childTnLst>
                              <p:par>
                                <p:cTn id="47" presetID="18" presetClass="entr" presetSubtype="6" fill="hold" grpId="0"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strips(downRight)">
                                      <p:cBhvr>
                                        <p:cTn id="49" dur="500"/>
                                        <p:tgtEl>
                                          <p:spTgt spid="4">
                                            <p:txEl>
                                              <p:pRg st="1" end="1"/>
                                            </p:txEl>
                                          </p:spTgt>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strips(downRight)">
                                      <p:cBhvr>
                                        <p:cTn id="53" dur="500"/>
                                        <p:tgtEl>
                                          <p:spTgt spid="4">
                                            <p:txEl>
                                              <p:pRg st="2" end="2"/>
                                            </p:txEl>
                                          </p:spTgt>
                                        </p:tgtEl>
                                      </p:cBhvr>
                                    </p:animEffect>
                                  </p:childTnLst>
                                </p:cTn>
                              </p:par>
                            </p:childTnLst>
                          </p:cTn>
                        </p:par>
                        <p:par>
                          <p:cTn id="54" fill="hold">
                            <p:stCondLst>
                              <p:cond delay="4000"/>
                            </p:stCondLst>
                            <p:childTnLst>
                              <p:par>
                                <p:cTn id="55" presetID="18" presetClass="entr" presetSubtype="6" fill="hold" grpId="0" nodeType="after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strips(downRight)">
                                      <p:cBhvr>
                                        <p:cTn id="57" dur="500"/>
                                        <p:tgtEl>
                                          <p:spTgt spid="4">
                                            <p:txEl>
                                              <p:pRg st="3" end="3"/>
                                            </p:txEl>
                                          </p:spTgt>
                                        </p:tgtEl>
                                      </p:cBhvr>
                                    </p:animEffect>
                                  </p:childTnLst>
                                </p:cTn>
                              </p:par>
                            </p:childTnLst>
                          </p:cTn>
                        </p:par>
                        <p:par>
                          <p:cTn id="58" fill="hold">
                            <p:stCondLst>
                              <p:cond delay="4500"/>
                            </p:stCondLst>
                            <p:childTnLst>
                              <p:par>
                                <p:cTn id="59" presetID="18" presetClass="entr" presetSubtype="6"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strips(downRight)">
                                      <p:cBhvr>
                                        <p:cTn id="6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57586"/>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buNone/>
            </a:pPr>
            <a:r>
              <a:rPr lang="it-IT" dirty="0" smtClean="0">
                <a:solidFill>
                  <a:srgbClr val="FF0000"/>
                </a:solidFill>
              </a:rPr>
              <a:t>Cosa fa lo studente</a:t>
            </a:r>
          </a:p>
          <a:p>
            <a:r>
              <a:rPr lang="it-IT" dirty="0" smtClean="0"/>
              <a:t>Ascolta, prende appunti e chiede delucidazioni</a:t>
            </a:r>
          </a:p>
          <a:p>
            <a:r>
              <a:rPr lang="it-IT" dirty="0" smtClean="0"/>
              <a:t>Contribuisce alla realizzazione di una mappa concettuale dell’argomento</a:t>
            </a:r>
          </a:p>
          <a:p>
            <a:r>
              <a:rPr lang="it-IT" dirty="0" smtClean="0"/>
              <a:t>Svolge una ricerca approfondita ed elabora una personale riflessione sull’argomento trattato.</a:t>
            </a:r>
          </a:p>
          <a:p>
            <a:pPr>
              <a:buNone/>
            </a:pPr>
            <a:endParaRPr lang="it-IT" dirty="0" smtClean="0"/>
          </a:p>
        </p:txBody>
      </p:sp>
      <p:sp>
        <p:nvSpPr>
          <p:cNvPr id="9" name="Segnaposto contenuto 4"/>
          <p:cNvSpPr txBox="1">
            <a:spLocks/>
          </p:cNvSpPr>
          <p:nvPr/>
        </p:nvSpPr>
        <p:spPr>
          <a:xfrm>
            <a:off x="214282" y="571480"/>
            <a:ext cx="4143404"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925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Presenta l’obiettivo della programmazione.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Fornisce ulteriore materiale per l’approfondimento dell’argomento trattato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Divide gli studenti in piccoli gruppi e assume un ruolo di facilitatore ed organizzatore delle attività</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2" name="Segnaposto contenuto 4"/>
          <p:cNvSpPr txBox="1">
            <a:spLocks/>
          </p:cNvSpPr>
          <p:nvPr/>
        </p:nvSpPr>
        <p:spPr>
          <a:xfrm>
            <a:off x="214282"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Diapositive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Documentari e filmati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Dispense fornite dall’insegnante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Libro di testo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frontale e partecipata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Brainstorming</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Cooperative </a:t>
            </a:r>
            <a:r>
              <a:rPr lang="it-IT" sz="2600" dirty="0" err="1" smtClean="0"/>
              <a:t>learning</a:t>
            </a: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it-IT" sz="2600" dirty="0" smtClean="0"/>
          </a:p>
        </p:txBody>
      </p:sp>
      <p:sp>
        <p:nvSpPr>
          <p:cNvPr id="15" name="Segnaposto contenuto 4"/>
          <p:cNvSpPr txBox="1">
            <a:spLocks/>
          </p:cNvSpPr>
          <p:nvPr/>
        </p:nvSpPr>
        <p:spPr>
          <a:xfrm>
            <a:off x="214282" y="5643578"/>
            <a:ext cx="4143404"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a:t>6</a:t>
            </a:r>
            <a:r>
              <a:rPr lang="it-IT" sz="2600" dirty="0" smtClean="0"/>
              <a:t> ore di lezione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1" name="Segnaposto contenuto 4"/>
          <p:cNvSpPr txBox="1">
            <a:spLocks/>
          </p:cNvSpPr>
          <p:nvPr/>
        </p:nvSpPr>
        <p:spPr>
          <a:xfrm>
            <a:off x="4572000" y="5429264"/>
            <a:ext cx="4143404" cy="1000132"/>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Strumenti di verifica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500" dirty="0" smtClean="0"/>
              <a:t>Interrogazione orale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500" dirty="0" smtClean="0"/>
              <a:t>Interventi spontanei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childTnLst>
                          </p:cTn>
                        </p:par>
                        <p:par>
                          <p:cTn id="32" fill="hold">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par>
                          <p:cTn id="36" fill="hold">
                            <p:stCondLst>
                              <p:cond delay="2500"/>
                            </p:stCondLst>
                            <p:childTnLst>
                              <p:par>
                                <p:cTn id="37" presetID="4"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childTnLst>
                          </p:cTn>
                        </p:par>
                        <p:par>
                          <p:cTn id="40" fill="hold">
                            <p:stCondLst>
                              <p:cond delay="3000"/>
                            </p:stCondLst>
                            <p:childTnLst>
                              <p:par>
                                <p:cTn id="41" presetID="4"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par>
                          <p:cTn id="44" fill="hold">
                            <p:stCondLst>
                              <p:cond delay="3500"/>
                            </p:stCondLst>
                            <p:childTnLst>
                              <p:par>
                                <p:cTn id="45" presetID="4"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2" grpId="0" animBg="1"/>
      <p:bldP spid="14" grpId="0" animBg="1"/>
      <p:bldP spid="15"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2400"/>
            <a:ext cx="9144000" cy="633394"/>
          </a:xfrm>
        </p:spPr>
        <p:txBody>
          <a:bodyPr>
            <a:normAutofit fontScale="90000"/>
          </a:bodyPr>
          <a:lstStyle/>
          <a:p>
            <a:pPr algn="ctr"/>
            <a:r>
              <a:rPr lang="it-IT" b="1" dirty="0" smtClean="0"/>
              <a:t>OLTRE LA MEMORIA</a:t>
            </a:r>
            <a:endParaRPr lang="it-IT" b="1" dirty="0"/>
          </a:p>
        </p:txBody>
      </p:sp>
      <p:sp>
        <p:nvSpPr>
          <p:cNvPr id="3" name="Segnaposto contenuto 2"/>
          <p:cNvSpPr>
            <a:spLocks noGrp="1"/>
          </p:cNvSpPr>
          <p:nvPr>
            <p:ph sz="half" idx="1"/>
          </p:nvPr>
        </p:nvSpPr>
        <p:spPr>
          <a:xfrm>
            <a:off x="0" y="1124744"/>
            <a:ext cx="4357148" cy="5164626"/>
          </a:xfrm>
        </p:spPr>
        <p:txBody>
          <a:bodyPr>
            <a:normAutofit fontScale="62500" lnSpcReduction="20000"/>
          </a:bodyPr>
          <a:lstStyle/>
          <a:p>
            <a:pPr algn="just"/>
            <a:r>
              <a:rPr lang="it-IT" dirty="0" smtClean="0"/>
              <a:t>" I lager sono i laboratori dove si sperimenta la trasformazione della natura umana[...]. Finora la convinzione che tutto sia possibile sembra aver provato soltanto che tutto può essere distrutto. Ma nel loro sforzo di tradurla in pratica, i regimi totalitari hanno scoperto, senza saperlo, che ci sono crimini che gli uomini non possono né punire né perdonare. Quando l'impossibile è stato reso possibile, è diventato il male assoluto, impunibile e imperdonabile, che non poteva più essere compreso e spiegato coi malvagi motivi dell'interesse egoistico, dell'avidità, dell'invidia, del risentimento; e che quindi la collera non poteva vendicare, la carità sopportare, l'amicizia perdonare, la legge punire. "</a:t>
            </a:r>
            <a:br>
              <a:rPr lang="it-IT" dirty="0" smtClean="0"/>
            </a:br>
            <a:r>
              <a:rPr lang="it-IT" dirty="0" smtClean="0"/>
              <a:t/>
            </a:r>
            <a:br>
              <a:rPr lang="it-IT" dirty="0" smtClean="0"/>
            </a:br>
            <a:r>
              <a:rPr lang="it-IT" dirty="0" smtClean="0"/>
              <a:t>"La manifestazione del vento del pensiero non è conoscenza, ma è la capacità di distinguere il giusto dall'ingiusto, il bello dal brutto. E in realtà questo può impedire le catastrofi, almeno per me, nei rari momenti in cui si è arrivati ad un punto critico."</a:t>
            </a:r>
            <a:br>
              <a:rPr lang="it-IT" dirty="0" smtClean="0"/>
            </a:br>
            <a:r>
              <a:rPr lang="it-IT" dirty="0" smtClean="0"/>
              <a:t/>
            </a:r>
            <a:br>
              <a:rPr lang="it-IT" dirty="0" smtClean="0"/>
            </a:br>
            <a:r>
              <a:rPr lang="it-IT" dirty="0" err="1" smtClean="0"/>
              <a:t>Hannah</a:t>
            </a:r>
            <a:r>
              <a:rPr lang="it-IT" dirty="0" smtClean="0"/>
              <a:t> </a:t>
            </a:r>
            <a:r>
              <a:rPr lang="it-IT" dirty="0" err="1" smtClean="0"/>
              <a:t>Arendt</a:t>
            </a:r>
            <a:r>
              <a:rPr lang="it-IT" dirty="0" smtClean="0"/>
              <a:t> </a:t>
            </a:r>
            <a:endParaRPr lang="it-IT" dirty="0"/>
          </a:p>
        </p:txBody>
      </p:sp>
      <p:pic>
        <p:nvPicPr>
          <p:cNvPr id="8" name="Segnaposto contenuto 7" descr="Shmuel Bak25X35.JPG"/>
          <p:cNvPicPr>
            <a:picLocks noGrp="1" noChangeAspect="1"/>
          </p:cNvPicPr>
          <p:nvPr>
            <p:ph sz="half" idx="2"/>
          </p:nvPr>
        </p:nvPicPr>
        <p:blipFill>
          <a:blip r:embed="rId3" cstate="print"/>
          <a:stretch>
            <a:fillRect/>
          </a:stretch>
        </p:blipFill>
        <p:spPr>
          <a:xfrm>
            <a:off x="4644007" y="4077072"/>
            <a:ext cx="3976723" cy="2495199"/>
          </a:xfrm>
          <a:prstGeom prst="rect">
            <a:avLst/>
          </a:prstGeom>
          <a:ln>
            <a:noFill/>
          </a:ln>
          <a:effectLst>
            <a:softEdge rad="112500"/>
          </a:effectLst>
        </p:spPr>
      </p:pic>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9" name="Immagine 8" descr="bambino-del-ghetto-di-varsavia.jpeg"/>
          <p:cNvPicPr>
            <a:picLocks noChangeAspect="1"/>
          </p:cNvPicPr>
          <p:nvPr/>
        </p:nvPicPr>
        <p:blipFill>
          <a:blip r:embed="rId4" cstate="print"/>
          <a:stretch>
            <a:fillRect/>
          </a:stretch>
        </p:blipFill>
        <p:spPr>
          <a:xfrm>
            <a:off x="4427984" y="764704"/>
            <a:ext cx="4280024" cy="3261634"/>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r>
              <a:rPr lang="it-IT" dirty="0" smtClean="0"/>
              <a:t>Prerequisiti:</a:t>
            </a:r>
          </a:p>
          <a:p>
            <a:pPr lvl="1">
              <a:lnSpc>
                <a:spcPct val="110000"/>
              </a:lnSpc>
              <a:buFont typeface="Arial" pitchFamily="34" charset="0"/>
              <a:buChar char="•"/>
            </a:pPr>
            <a:r>
              <a:rPr lang="it-IT" dirty="0" smtClean="0"/>
              <a:t>Conoscere i minerali e le rocce magmatiche.</a:t>
            </a:r>
          </a:p>
          <a:p>
            <a:pPr lvl="1">
              <a:lnSpc>
                <a:spcPct val="110000"/>
              </a:lnSpc>
              <a:buFont typeface="Arial" pitchFamily="34" charset="0"/>
              <a:buChar char="•"/>
            </a:pPr>
            <a:r>
              <a:rPr lang="it-IT" dirty="0" smtClean="0"/>
              <a:t>Conoscere le nozioni di base riguardanti la struttura interna della Terra: suddivisione in crosta, mantello, nucleo, litosfera ed astenosfera.</a:t>
            </a:r>
          </a:p>
          <a:p>
            <a:pPr lvl="1">
              <a:lnSpc>
                <a:spcPct val="110000"/>
              </a:lnSpc>
              <a:buFont typeface="Arial" pitchFamily="34" charset="0"/>
              <a:buChar char="•"/>
            </a:pPr>
            <a:r>
              <a:rPr lang="it-IT" dirty="0" smtClean="0"/>
              <a:t>Conoscere i concetti di base riguardanti la deriva dei continenti.</a:t>
            </a:r>
            <a:endParaRPr lang="it-IT" dirty="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r>
              <a:rPr lang="it-IT" dirty="0" smtClean="0"/>
              <a:t>Obiettivi:</a:t>
            </a:r>
          </a:p>
          <a:p>
            <a:pPr lvl="1">
              <a:buFont typeface="Arial" pitchFamily="34" charset="0"/>
              <a:buChar char="•"/>
            </a:pPr>
            <a:r>
              <a:rPr lang="it-IT" dirty="0" smtClean="0"/>
              <a:t>Acquisire padronanza col metodo scientifico:dall’osservazione alla formulazione di ipotesi per arrivare alla concettualizzazione di fatti e fenomeni.</a:t>
            </a:r>
          </a:p>
          <a:p>
            <a:pPr lvl="1">
              <a:buFont typeface="Arial" pitchFamily="34" charset="0"/>
              <a:buChar char="•"/>
            </a:pPr>
            <a:r>
              <a:rPr lang="it-IT" dirty="0" smtClean="0"/>
              <a:t>Saper individuare analogie e differenze fra i differenti edifici vulcanici.</a:t>
            </a:r>
          </a:p>
          <a:p>
            <a:pPr lvl="1">
              <a:buFont typeface="Arial" pitchFamily="34" charset="0"/>
              <a:buChar char="•"/>
            </a:pPr>
            <a:r>
              <a:rPr lang="it-IT" dirty="0" smtClean="0"/>
              <a:t>Conoscere e saper  illustrare il fenomeno del vulcanismo e i prodotti dell’attività vulcanica.</a:t>
            </a:r>
          </a:p>
          <a:p>
            <a:pPr lvl="1">
              <a:buFont typeface="Arial" pitchFamily="34" charset="0"/>
              <a:buChar char="•"/>
            </a:pPr>
            <a:r>
              <a:rPr lang="it-IT" dirty="0" smtClean="0"/>
              <a:t>Saper illustrare la distribuzione geografica dei vulcani.</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SCIENZE DELLA TERRA</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lnSpcReduction="10000"/>
          </a:bodyPr>
          <a:lstStyle/>
          <a:p>
            <a:pPr algn="ctr"/>
            <a:r>
              <a:rPr lang="it-IT" sz="2800" dirty="0" smtClean="0"/>
              <a:t>L’urlo della  natura: fenomeni vulcanici</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7" name="Immagine 6" descr="Vulcano.jpg"/>
          <p:cNvPicPr>
            <a:picLocks noChangeAspect="1"/>
          </p:cNvPicPr>
          <p:nvPr/>
        </p:nvPicPr>
        <p:blipFill>
          <a:blip r:embed="rId3" cstate="print"/>
          <a:stretch>
            <a:fillRect/>
          </a:stretch>
        </p:blipFill>
        <p:spPr>
          <a:xfrm>
            <a:off x="2843808" y="1844824"/>
            <a:ext cx="3168352" cy="24319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nodeType="clickEffect">
                                  <p:stCondLst>
                                    <p:cond delay="0"/>
                                  </p:stCondLst>
                                  <p:childTnLst>
                                    <p:animEffect transition="out" filter="strips(downLeft)">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additive="base">
                                        <p:cTn id="4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4">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475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217560"/>
          </a:xfrm>
        </p:spPr>
        <p:style>
          <a:lnRef idx="2">
            <a:schemeClr val="accent3">
              <a:shade val="50000"/>
            </a:schemeClr>
          </a:lnRef>
          <a:fillRef idx="1">
            <a:schemeClr val="accent3"/>
          </a:fillRef>
          <a:effectRef idx="0">
            <a:schemeClr val="accent3"/>
          </a:effectRef>
          <a:fontRef idx="minor">
            <a:schemeClr val="lt1"/>
          </a:fontRef>
        </p:style>
        <p:txBody>
          <a:bodyPr>
            <a:normAutofit fontScale="47500" lnSpcReduction="20000"/>
          </a:bodyPr>
          <a:lstStyle/>
          <a:p>
            <a:pPr>
              <a:buNone/>
            </a:pPr>
            <a:r>
              <a:rPr lang="it-IT" dirty="0" smtClean="0">
                <a:solidFill>
                  <a:srgbClr val="FF0000"/>
                </a:solidFill>
              </a:rPr>
              <a:t>Cosa fa lo studente</a:t>
            </a:r>
          </a:p>
          <a:p>
            <a:pPr>
              <a:buFont typeface="Arial" pitchFamily="34" charset="0"/>
              <a:buChar char="•"/>
            </a:pPr>
            <a:r>
              <a:rPr lang="it-IT" dirty="0" smtClean="0"/>
              <a:t>Attraverso l’attività di brainstorming proposta dal docente, l’alunno, partendo dalla parola “vulcano”esprime il maggior numero di idee possedute a riguardo.</a:t>
            </a:r>
          </a:p>
          <a:p>
            <a:pPr>
              <a:buFont typeface="Arial" pitchFamily="34" charset="0"/>
              <a:buChar char="•"/>
            </a:pPr>
            <a:r>
              <a:rPr lang="it-IT" dirty="0" smtClean="0"/>
              <a:t>Ascolta, prende appunti e chiede delucidazioni.</a:t>
            </a:r>
          </a:p>
          <a:p>
            <a:pPr>
              <a:buFont typeface="Arial" pitchFamily="34" charset="0"/>
              <a:buChar char="•"/>
            </a:pPr>
            <a:r>
              <a:rPr lang="it-IT" dirty="0" smtClean="0"/>
              <a:t>Approfondisce in laboratorio i concetti appresi in aula attraverso l’osservazione di modelli 3D, immagini e filmati.</a:t>
            </a:r>
          </a:p>
          <a:p>
            <a:pPr>
              <a:buFont typeface="Arial" pitchFamily="34" charset="0"/>
              <a:buChar char="•"/>
            </a:pPr>
            <a:r>
              <a:rPr lang="it-IT" dirty="0" smtClean="0"/>
              <a:t>Contribuisce alla realizzazione di una mappa concettuale dell’argomento.</a:t>
            </a:r>
          </a:p>
          <a:p>
            <a:pPr>
              <a:buFont typeface="Arial" pitchFamily="34" charset="0"/>
              <a:buChar char="•"/>
            </a:pPr>
            <a:r>
              <a:rPr lang="it-IT" dirty="0" smtClean="0"/>
              <a:t>Svolge una ricerca approfondita sulla storia e sulle principali caratteristiche del vulcano Vesuvio.</a:t>
            </a:r>
          </a:p>
          <a:p>
            <a:pPr>
              <a:buFont typeface="Arial" pitchFamily="34" charset="0"/>
              <a:buChar char="•"/>
            </a:pPr>
            <a:r>
              <a:rPr lang="it-IT" dirty="0" smtClean="0"/>
              <a:t>Partecipa alla visita guidata presso il Vesuvio consolidando le nozioni acquisite durante il percorso didattico.</a:t>
            </a:r>
          </a:p>
        </p:txBody>
      </p:sp>
      <p:sp>
        <p:nvSpPr>
          <p:cNvPr id="9" name="Segnaposto contenuto 4"/>
          <p:cNvSpPr txBox="1">
            <a:spLocks/>
          </p:cNvSpPr>
          <p:nvPr/>
        </p:nvSpPr>
        <p:spPr>
          <a:xfrm>
            <a:off x="214282" y="571480"/>
            <a:ext cx="4143404" cy="3505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325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37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Presenta l’obiettivo della programmazione.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Introduce l’argomento partendo da domande-stimolo per verificare le conoscenze pregresse(2 ore in aula)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Introduce il concetto di vulcano e pone l’attenzione sui diversi tipi di edifici vulcanici e sui diversi tipi di eruzioni (2 ore in aula).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Si sofferma su analogie e differenze fra edifici vulcanici e meccanismi eruttivi mediante l’utilizzo di modellini 3D e proiezioni di immagini e filmati.(2 ore in laboratorio scientifico).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Descrive i prodotti del vulcanismo ed illustra la distribuzione geografica dei principali vulcani nel Mondo (2 ore in aula).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Organizza lavori di gruppo attraverso cui gli alunni effettueranno ricerche in  internet riguardanti il Vesuvio (2 ore in laboratorio di informatica).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3700" dirty="0" smtClean="0"/>
              <a:t>Organizza una visita guidata presso il Vesuvio per il consolidamento delle nozioni acquisite.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37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5229200"/>
            <a:ext cx="4143404" cy="1152128"/>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Verifica e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Valutazione in itinere, con valore informativo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Verifica scritta mediante questionario a risposta aperta e relativa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
        <p:nvSpPr>
          <p:cNvPr id="12" name="Segnaposto contenuto 4"/>
          <p:cNvSpPr txBox="1">
            <a:spLocks/>
          </p:cNvSpPr>
          <p:nvPr/>
        </p:nvSpPr>
        <p:spPr>
          <a:xfrm>
            <a:off x="214282" y="4149080"/>
            <a:ext cx="4143404" cy="1512168"/>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PER ATTIVITA’ IN AULA: libri di testo, testi di approfondimento come riviste di divulgazione scientifica, planisferi e carte tematiche.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PER ATTIVITA’ </a:t>
            </a:r>
            <a:r>
              <a:rPr lang="it-IT" sz="2600" dirty="0" err="1" smtClean="0"/>
              <a:t>DI</a:t>
            </a:r>
            <a:r>
              <a:rPr lang="it-IT" sz="2600" dirty="0" smtClean="0"/>
              <a:t> LABORATORIO: modellini 3D, proiettore e videoproiettore, diapositive, computer collegato ad internet.</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3861048"/>
            <a:ext cx="4143404" cy="128075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Attività di brainstorming.</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frontale e partecipata.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con l’utilizzo delle Attrezzature di laboratorio.</a:t>
            </a:r>
          </a:p>
        </p:txBody>
      </p:sp>
      <p:sp>
        <p:nvSpPr>
          <p:cNvPr id="15" name="Segnaposto contenuto 4"/>
          <p:cNvSpPr txBox="1">
            <a:spLocks/>
          </p:cNvSpPr>
          <p:nvPr/>
        </p:nvSpPr>
        <p:spPr>
          <a:xfrm>
            <a:off x="214282" y="5733256"/>
            <a:ext cx="4143404" cy="910454"/>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4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6 ore di lezione in aula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4 ore di lezione in laboratorio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2 ore per la prova finale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Horizontal)">
                                      <p:cBhvr>
                                        <p:cTn id="7" dur="500"/>
                                        <p:tgtEl>
                                          <p:spTgt spid="5">
                                            <p:bg/>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Horizontal)">
                                      <p:cBhvr>
                                        <p:cTn id="11" dur="500"/>
                                        <p:tgtEl>
                                          <p:spTgt spid="5">
                                            <p:txEl>
                                              <p:pRg st="0" end="0"/>
                                            </p:txEl>
                                          </p:spTgt>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barn(inHorizontal)">
                                      <p:cBhvr>
                                        <p:cTn id="17" dur="500"/>
                                        <p:tgtEl>
                                          <p:spTgt spid="6">
                                            <p:bg/>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500"/>
                                        <p:tgtEl>
                                          <p:spTgt spid="6">
                                            <p:txEl>
                                              <p:pRg st="0" end="0"/>
                                            </p:txEl>
                                          </p:spTgt>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500"/>
                                        <p:tgtEl>
                                          <p:spTgt spid="6">
                                            <p:txEl>
                                              <p:pRg st="1" end="1"/>
                                            </p:txEl>
                                          </p:spTgt>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500"/>
                                        <p:tgtEl>
                                          <p:spTgt spid="6">
                                            <p:txEl>
                                              <p:pRg st="2" end="2"/>
                                            </p:txEl>
                                          </p:spTgt>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500"/>
                                        <p:tgtEl>
                                          <p:spTgt spid="6">
                                            <p:txEl>
                                              <p:pRg st="3" end="3"/>
                                            </p:txEl>
                                          </p:spTgt>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500"/>
                                        <p:tgtEl>
                                          <p:spTgt spid="6">
                                            <p:txEl>
                                              <p:pRg st="4" end="4"/>
                                            </p:txEl>
                                          </p:spTgt>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Horizontal)">
                                      <p:cBhvr>
                                        <p:cTn id="35" dur="500"/>
                                        <p:tgtEl>
                                          <p:spTgt spid="6">
                                            <p:txEl>
                                              <p:pRg st="5" end="5"/>
                                            </p:txEl>
                                          </p:spTgt>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Horizontal)">
                                      <p:cBhvr>
                                        <p:cTn id="38" dur="500"/>
                                        <p:tgtEl>
                                          <p:spTgt spid="6">
                                            <p:txEl>
                                              <p:pRg st="6" end="6"/>
                                            </p:txEl>
                                          </p:spTgt>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Horizontal)">
                                      <p:cBhvr>
                                        <p:cTn id="41" dur="500"/>
                                        <p:tgtEl>
                                          <p:spTgt spid="12"/>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Horizontal)">
                                      <p:cBhvr>
                                        <p:cTn id="44" dur="500"/>
                                        <p:tgtEl>
                                          <p:spTgt spid="14"/>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Horizontal)">
                                      <p:cBhvr>
                                        <p:cTn id="47" dur="500"/>
                                        <p:tgtEl>
                                          <p:spTgt spid="15"/>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8" name="CasellaDiTesto 7"/>
          <p:cNvSpPr txBox="1"/>
          <p:nvPr/>
        </p:nvSpPr>
        <p:spPr>
          <a:xfrm>
            <a:off x="0" y="332656"/>
            <a:ext cx="9144000" cy="461665"/>
          </a:xfrm>
          <a:prstGeom prst="rect">
            <a:avLst/>
          </a:prstGeom>
          <a:noFill/>
        </p:spPr>
        <p:txBody>
          <a:bodyPr wrap="square" rtlCol="0">
            <a:spAutoFit/>
          </a:bodyPr>
          <a:lstStyle/>
          <a:p>
            <a:pPr algn="ctr"/>
            <a:r>
              <a:rPr lang="it-IT" sz="2400" b="1" dirty="0" smtClean="0"/>
              <a:t>PERCORSO DIDATTICO</a:t>
            </a:r>
            <a:endParaRPr lang="it-IT" sz="2400" b="1" dirty="0"/>
          </a:p>
        </p:txBody>
      </p:sp>
      <p:grpSp>
        <p:nvGrpSpPr>
          <p:cNvPr id="2" name="Gruppo 51"/>
          <p:cNvGrpSpPr/>
          <p:nvPr/>
        </p:nvGrpSpPr>
        <p:grpSpPr>
          <a:xfrm>
            <a:off x="611560" y="908720"/>
            <a:ext cx="8352928" cy="5658189"/>
            <a:chOff x="611560" y="908720"/>
            <a:chExt cx="8352928" cy="5658189"/>
          </a:xfrm>
        </p:grpSpPr>
        <p:sp>
          <p:nvSpPr>
            <p:cNvPr id="9" name="CasellaDiTesto 8"/>
            <p:cNvSpPr txBox="1"/>
            <p:nvPr/>
          </p:nvSpPr>
          <p:spPr>
            <a:xfrm>
              <a:off x="2051720" y="908720"/>
              <a:ext cx="5040560" cy="1200329"/>
            </a:xfrm>
            <a:prstGeom prst="rect">
              <a:avLst/>
            </a:prstGeom>
            <a:noFill/>
          </p:spPr>
          <p:txBody>
            <a:bodyPr wrap="square" rtlCol="0">
              <a:spAutoFit/>
            </a:bodyPr>
            <a:lstStyle/>
            <a:p>
              <a:pPr algn="ctr"/>
              <a:r>
                <a:rPr lang="it-IT" b="1" dirty="0" smtClean="0">
                  <a:solidFill>
                    <a:srgbClr val="FF0000"/>
                  </a:solidFill>
                </a:rPr>
                <a:t>Indagine sulle preconoscenze</a:t>
              </a:r>
            </a:p>
            <a:p>
              <a:pPr algn="ctr"/>
              <a:r>
                <a:rPr lang="it-IT" dirty="0" smtClean="0"/>
                <a:t>Attività di brainstorming per individuare</a:t>
              </a:r>
              <a:br>
                <a:rPr lang="it-IT" dirty="0" smtClean="0"/>
              </a:br>
              <a:r>
                <a:rPr lang="it-IT" dirty="0" smtClean="0"/>
                <a:t>il livello di conoscenza della classe sull’argomento</a:t>
              </a:r>
              <a:br>
                <a:rPr lang="it-IT" dirty="0" smtClean="0"/>
              </a:br>
              <a:r>
                <a:rPr lang="it-IT" dirty="0" smtClean="0"/>
                <a:t>e per introdurre l’unità didattica</a:t>
              </a:r>
              <a:endParaRPr lang="it-IT" dirty="0"/>
            </a:p>
          </p:txBody>
        </p:sp>
        <p:sp>
          <p:nvSpPr>
            <p:cNvPr id="10" name="Rettangolo 9"/>
            <p:cNvSpPr/>
            <p:nvPr/>
          </p:nvSpPr>
          <p:spPr>
            <a:xfrm>
              <a:off x="2051720" y="908720"/>
              <a:ext cx="5040560" cy="12241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p:nvCxnSpPr>
          <p:spPr>
            <a:xfrm flipH="1">
              <a:off x="2699792" y="2132856"/>
              <a:ext cx="237728"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6156176" y="2132856"/>
              <a:ext cx="288032"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611560" y="2564904"/>
              <a:ext cx="3168352" cy="936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611560" y="2564904"/>
              <a:ext cx="3168352" cy="915635"/>
            </a:xfrm>
            <a:prstGeom prst="rect">
              <a:avLst/>
            </a:prstGeom>
            <a:noFill/>
          </p:spPr>
          <p:txBody>
            <a:bodyPr wrap="square" rtlCol="0">
              <a:spAutoFit/>
            </a:bodyPr>
            <a:lstStyle/>
            <a:p>
              <a:r>
                <a:rPr lang="it-IT" sz="1750" b="1" dirty="0" smtClean="0">
                  <a:solidFill>
                    <a:srgbClr val="FF0000"/>
                  </a:solidFill>
                </a:rPr>
                <a:t>Diverse strutture vulcaniche</a:t>
              </a:r>
            </a:p>
            <a:p>
              <a:r>
                <a:rPr lang="it-IT" dirty="0" smtClean="0"/>
                <a:t>Vulcani centrali, lineari, a scudo, a strati. caldere</a:t>
              </a:r>
            </a:p>
          </p:txBody>
        </p:sp>
        <p:sp>
          <p:nvSpPr>
            <p:cNvPr id="31" name="Rettangolo 30"/>
            <p:cNvSpPr/>
            <p:nvPr/>
          </p:nvSpPr>
          <p:spPr>
            <a:xfrm>
              <a:off x="5305083" y="2564904"/>
              <a:ext cx="2953105" cy="936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5292080" y="2564904"/>
              <a:ext cx="3024336" cy="923330"/>
            </a:xfrm>
            <a:prstGeom prst="rect">
              <a:avLst/>
            </a:prstGeom>
            <a:noFill/>
          </p:spPr>
          <p:txBody>
            <a:bodyPr wrap="none" rtlCol="0">
              <a:spAutoFit/>
            </a:bodyPr>
            <a:lstStyle/>
            <a:p>
              <a:r>
                <a:rPr lang="it-IT" b="1" dirty="0" smtClean="0">
                  <a:solidFill>
                    <a:srgbClr val="FF0000"/>
                  </a:solidFill>
                </a:rPr>
                <a:t>Tipi di attività vulcanica</a:t>
              </a:r>
            </a:p>
            <a:p>
              <a:r>
                <a:rPr lang="it-IT" dirty="0" smtClean="0"/>
                <a:t>Attività effusiva </a:t>
              </a:r>
            </a:p>
            <a:p>
              <a:r>
                <a:rPr lang="it-IT" dirty="0" smtClean="0"/>
                <a:t>Attività esplosiva</a:t>
              </a:r>
              <a:endParaRPr lang="it-IT" dirty="0"/>
            </a:p>
          </p:txBody>
        </p:sp>
        <p:cxnSp>
          <p:nvCxnSpPr>
            <p:cNvPr id="45" name="Connettore 1 44"/>
            <p:cNvCxnSpPr/>
            <p:nvPr/>
          </p:nvCxnSpPr>
          <p:spPr>
            <a:xfrm>
              <a:off x="2699792" y="350100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3779912" y="3140968"/>
              <a:ext cx="1512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6228184" y="350100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2699792" y="5013176"/>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a:off x="611560" y="4077072"/>
              <a:ext cx="3115596" cy="923330"/>
            </a:xfrm>
            <a:prstGeom prst="rect">
              <a:avLst/>
            </a:prstGeom>
            <a:noFill/>
          </p:spPr>
          <p:txBody>
            <a:bodyPr wrap="none" rtlCol="0">
              <a:spAutoFit/>
            </a:bodyPr>
            <a:lstStyle/>
            <a:p>
              <a:r>
                <a:rPr lang="it-IT" b="1" dirty="0" smtClean="0">
                  <a:solidFill>
                    <a:srgbClr val="FF0000"/>
                  </a:solidFill>
                </a:rPr>
                <a:t>Magma e Lava</a:t>
              </a:r>
            </a:p>
            <a:p>
              <a:r>
                <a:rPr lang="it-IT" dirty="0" smtClean="0"/>
                <a:t>Composizione chimico-fisica </a:t>
              </a:r>
            </a:p>
            <a:p>
              <a:r>
                <a:rPr lang="it-IT" dirty="0" smtClean="0"/>
                <a:t>Meccanismi di risalita</a:t>
              </a:r>
              <a:endParaRPr lang="it-IT" dirty="0"/>
            </a:p>
          </p:txBody>
        </p:sp>
        <p:sp>
          <p:nvSpPr>
            <p:cNvPr id="61" name="Rettangolo 60"/>
            <p:cNvSpPr/>
            <p:nvPr/>
          </p:nvSpPr>
          <p:spPr>
            <a:xfrm>
              <a:off x="611560" y="4077072"/>
              <a:ext cx="3168352"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p:cNvSpPr/>
            <p:nvPr/>
          </p:nvSpPr>
          <p:spPr>
            <a:xfrm>
              <a:off x="5292080" y="4077072"/>
              <a:ext cx="2952328"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p:cNvSpPr/>
            <p:nvPr/>
          </p:nvSpPr>
          <p:spPr>
            <a:xfrm>
              <a:off x="5292080" y="4149080"/>
              <a:ext cx="3672408" cy="646331"/>
            </a:xfrm>
            <a:prstGeom prst="rect">
              <a:avLst/>
            </a:prstGeom>
          </p:spPr>
          <p:txBody>
            <a:bodyPr wrap="square">
              <a:spAutoFit/>
            </a:bodyPr>
            <a:lstStyle/>
            <a:p>
              <a:r>
                <a:rPr lang="it-IT" b="1" dirty="0" smtClean="0">
                  <a:solidFill>
                    <a:srgbClr val="FF0000"/>
                  </a:solidFill>
                </a:rPr>
                <a:t>Diversi prodotti eruttivi </a:t>
              </a:r>
            </a:p>
            <a:p>
              <a:r>
                <a:rPr lang="it-IT" dirty="0" smtClean="0"/>
                <a:t>Lave, </a:t>
              </a:r>
              <a:r>
                <a:rPr lang="it-IT" dirty="0" err="1" smtClean="0"/>
                <a:t>Piroclasti</a:t>
              </a:r>
              <a:r>
                <a:rPr lang="it-IT" dirty="0" smtClean="0"/>
                <a:t> </a:t>
              </a:r>
              <a:endParaRPr lang="it-IT" dirty="0"/>
            </a:p>
          </p:txBody>
        </p:sp>
        <p:cxnSp>
          <p:nvCxnSpPr>
            <p:cNvPr id="67" name="Connettore 1 66"/>
            <p:cNvCxnSpPr/>
            <p:nvPr/>
          </p:nvCxnSpPr>
          <p:spPr>
            <a:xfrm>
              <a:off x="3779912" y="4653136"/>
              <a:ext cx="1512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6228184" y="5013176"/>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ttangolo 104"/>
            <p:cNvSpPr/>
            <p:nvPr/>
          </p:nvSpPr>
          <p:spPr>
            <a:xfrm>
              <a:off x="2483768" y="5439340"/>
              <a:ext cx="4176464" cy="4379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CasellaDiTesto 105"/>
            <p:cNvSpPr txBox="1"/>
            <p:nvPr/>
          </p:nvSpPr>
          <p:spPr>
            <a:xfrm>
              <a:off x="2483768" y="5445224"/>
              <a:ext cx="4176464" cy="369332"/>
            </a:xfrm>
            <a:prstGeom prst="rect">
              <a:avLst/>
            </a:prstGeom>
            <a:noFill/>
          </p:spPr>
          <p:txBody>
            <a:bodyPr wrap="square" rtlCol="0">
              <a:spAutoFit/>
            </a:bodyPr>
            <a:lstStyle/>
            <a:p>
              <a:pPr algn="ctr"/>
              <a:r>
                <a:rPr lang="it-IT" b="1" dirty="0" smtClean="0">
                  <a:solidFill>
                    <a:srgbClr val="FF0000"/>
                  </a:solidFill>
                </a:rPr>
                <a:t>Distribuzione geografica dei vulcani</a:t>
              </a:r>
              <a:endParaRPr lang="it-IT" b="1" dirty="0">
                <a:solidFill>
                  <a:srgbClr val="FF0000"/>
                </a:solidFill>
              </a:endParaRPr>
            </a:p>
          </p:txBody>
        </p:sp>
        <p:cxnSp>
          <p:nvCxnSpPr>
            <p:cNvPr id="36" name="Connettore 1 35"/>
            <p:cNvCxnSpPr>
              <a:endCxn id="38" idx="0"/>
            </p:cNvCxnSpPr>
            <p:nvPr/>
          </p:nvCxnSpPr>
          <p:spPr>
            <a:xfrm>
              <a:off x="4644008" y="5877272"/>
              <a:ext cx="95" cy="257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2879907" y="6134861"/>
              <a:ext cx="3528392" cy="432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p:cNvSpPr txBox="1"/>
            <p:nvPr/>
          </p:nvSpPr>
          <p:spPr>
            <a:xfrm>
              <a:off x="2915816" y="6165304"/>
              <a:ext cx="3456384" cy="369332"/>
            </a:xfrm>
            <a:prstGeom prst="rect">
              <a:avLst/>
            </a:prstGeom>
            <a:noFill/>
          </p:spPr>
          <p:txBody>
            <a:bodyPr wrap="square" rtlCol="0">
              <a:spAutoFit/>
            </a:bodyPr>
            <a:lstStyle/>
            <a:p>
              <a:pPr algn="ctr"/>
              <a:r>
                <a:rPr lang="it-IT" b="1" dirty="0" smtClean="0">
                  <a:solidFill>
                    <a:srgbClr val="FF0000"/>
                  </a:solidFill>
                </a:rPr>
                <a:t>Prova finale</a:t>
              </a:r>
              <a:endParaRPr lang="it-IT" b="1" dirty="0">
                <a:solidFill>
                  <a:srgbClr val="FF0000"/>
                </a:solidFill>
              </a:endParaRPr>
            </a:p>
          </p:txBody>
        </p:sp>
        <p:cxnSp>
          <p:nvCxnSpPr>
            <p:cNvPr id="41" name="Connettore 4 40"/>
            <p:cNvCxnSpPr>
              <a:stCxn id="10" idx="3"/>
              <a:endCxn id="105" idx="3"/>
            </p:cNvCxnSpPr>
            <p:nvPr/>
          </p:nvCxnSpPr>
          <p:spPr>
            <a:xfrm flipH="1">
              <a:off x="6660232" y="1520788"/>
              <a:ext cx="432048" cy="4137518"/>
            </a:xfrm>
            <a:prstGeom prst="bentConnector3">
              <a:avLst>
                <a:gd name="adj1" fmla="val -35714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4 43"/>
            <p:cNvCxnSpPr>
              <a:stCxn id="10" idx="1"/>
              <a:endCxn id="106" idx="1"/>
            </p:cNvCxnSpPr>
            <p:nvPr/>
          </p:nvCxnSpPr>
          <p:spPr>
            <a:xfrm rot="10800000" flipH="1" flipV="1">
              <a:off x="2051720" y="1520788"/>
              <a:ext cx="432048" cy="4109102"/>
            </a:xfrm>
            <a:prstGeom prst="bentConnector3">
              <a:avLst>
                <a:gd name="adj1" fmla="val -37919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60648"/>
            <a:ext cx="9144000" cy="369332"/>
          </a:xfrm>
          <a:prstGeom prst="rect">
            <a:avLst/>
          </a:prstGeom>
          <a:noFill/>
        </p:spPr>
        <p:txBody>
          <a:bodyPr wrap="square" rtlCol="0">
            <a:spAutoFit/>
          </a:bodyPr>
          <a:lstStyle/>
          <a:p>
            <a:pPr algn="ctr"/>
            <a:r>
              <a:rPr lang="it-IT" b="1" dirty="0" smtClean="0">
                <a:solidFill>
                  <a:srgbClr val="FF0000"/>
                </a:solidFill>
              </a:rPr>
              <a:t>VISITA GUIDATA AL VESUVIO</a:t>
            </a:r>
            <a:endParaRPr lang="it-IT" b="1" dirty="0">
              <a:solidFill>
                <a:srgbClr val="FF0000"/>
              </a:solidFill>
            </a:endParaRPr>
          </a:p>
        </p:txBody>
      </p:sp>
      <p:sp>
        <p:nvSpPr>
          <p:cNvPr id="6" name="CasellaDiTesto 5"/>
          <p:cNvSpPr txBox="1"/>
          <p:nvPr/>
        </p:nvSpPr>
        <p:spPr>
          <a:xfrm>
            <a:off x="179512" y="548680"/>
            <a:ext cx="8784976" cy="2862322"/>
          </a:xfrm>
          <a:prstGeom prst="rect">
            <a:avLst/>
          </a:prstGeom>
          <a:noFill/>
        </p:spPr>
        <p:txBody>
          <a:bodyPr wrap="square" rtlCol="0">
            <a:spAutoFit/>
          </a:bodyPr>
          <a:lstStyle/>
          <a:p>
            <a:r>
              <a:rPr lang="it-IT" dirty="0" smtClean="0"/>
              <a:t>Un’attività importante ai fini del completamento dell’unità didattica potrebbe essere quella di organizzare una visita guidata così da mettere gli studenti nella posizione di comprendere direttamente sia il fenomeno del vulcanesimo stesso che gli aspetti più tecnici che lo riguardano.</a:t>
            </a:r>
          </a:p>
          <a:p>
            <a:r>
              <a:rPr lang="it-IT" sz="1600" b="1" dirty="0" smtClean="0">
                <a:solidFill>
                  <a:srgbClr val="FF0000"/>
                </a:solidFill>
              </a:rPr>
              <a:t>DOVE: </a:t>
            </a:r>
            <a:r>
              <a:rPr lang="it-IT" sz="1600" b="1" dirty="0" smtClean="0"/>
              <a:t>Vesuvio</a:t>
            </a:r>
            <a:r>
              <a:rPr lang="it-IT" dirty="0" smtClean="0"/>
              <a:t>  </a:t>
            </a:r>
          </a:p>
          <a:p>
            <a:r>
              <a:rPr lang="it-IT" sz="1600" b="1" dirty="0" smtClean="0">
                <a:solidFill>
                  <a:srgbClr val="FF0000"/>
                </a:solidFill>
              </a:rPr>
              <a:t>DURATA</a:t>
            </a:r>
            <a:r>
              <a:rPr lang="it-IT" dirty="0" smtClean="0"/>
              <a:t>: 1 giorno</a:t>
            </a:r>
          </a:p>
          <a:p>
            <a:r>
              <a:rPr lang="it-IT" sz="1600" b="1" dirty="0" smtClean="0">
                <a:solidFill>
                  <a:srgbClr val="FF0000"/>
                </a:solidFill>
              </a:rPr>
              <a:t>PROGRAMMA</a:t>
            </a:r>
            <a:r>
              <a:rPr lang="it-IT" dirty="0" smtClean="0">
                <a:solidFill>
                  <a:srgbClr val="FF0000"/>
                </a:solidFill>
              </a:rPr>
              <a:t>:</a:t>
            </a:r>
            <a:r>
              <a:rPr lang="it-IT" dirty="0" smtClean="0"/>
              <a:t> </a:t>
            </a:r>
          </a:p>
          <a:p>
            <a:pPr>
              <a:buFont typeface="Arial" pitchFamily="34" charset="0"/>
              <a:buChar char="•"/>
            </a:pPr>
            <a:r>
              <a:rPr lang="it-IT" dirty="0" smtClean="0"/>
              <a:t>Escursione al cratere vesuviano</a:t>
            </a:r>
          </a:p>
          <a:p>
            <a:r>
              <a:rPr lang="it-IT" dirty="0" smtClean="0"/>
              <a:t>                            </a:t>
            </a:r>
          </a:p>
          <a:p>
            <a:endParaRPr lang="it-IT" dirty="0"/>
          </a:p>
        </p:txBody>
      </p:sp>
      <p:pic>
        <p:nvPicPr>
          <p:cNvPr id="7" name="Immagine 6" descr="cratere-del-vesuvio-bellissimo.jpg"/>
          <p:cNvPicPr>
            <a:picLocks noChangeAspect="1"/>
          </p:cNvPicPr>
          <p:nvPr/>
        </p:nvPicPr>
        <p:blipFill>
          <a:blip r:embed="rId2" cstate="print"/>
          <a:stretch>
            <a:fillRect/>
          </a:stretch>
        </p:blipFill>
        <p:spPr>
          <a:xfrm>
            <a:off x="656505" y="2924944"/>
            <a:ext cx="2043287" cy="1535871"/>
          </a:xfrm>
          <a:prstGeom prst="rect">
            <a:avLst/>
          </a:prstGeom>
          <a:ln w="28575">
            <a:solidFill>
              <a:srgbClr val="0070C0"/>
            </a:solidFill>
          </a:ln>
        </p:spPr>
      </p:pic>
      <p:pic>
        <p:nvPicPr>
          <p:cNvPr id="8" name="Immagine 7" descr="Vesuvio.jpg"/>
          <p:cNvPicPr>
            <a:picLocks noChangeAspect="1"/>
          </p:cNvPicPr>
          <p:nvPr/>
        </p:nvPicPr>
        <p:blipFill>
          <a:blip r:embed="rId3" cstate="print"/>
          <a:stretch>
            <a:fillRect/>
          </a:stretch>
        </p:blipFill>
        <p:spPr>
          <a:xfrm>
            <a:off x="6300192" y="2924944"/>
            <a:ext cx="2016224" cy="1515529"/>
          </a:xfrm>
          <a:prstGeom prst="rect">
            <a:avLst/>
          </a:prstGeom>
          <a:ln w="28575">
            <a:solidFill>
              <a:srgbClr val="0070C0"/>
            </a:solidFill>
          </a:ln>
        </p:spPr>
      </p:pic>
      <p:pic>
        <p:nvPicPr>
          <p:cNvPr id="9" name="Immagine 8" descr="il_cratere_del_vesuvio_5583.jpg"/>
          <p:cNvPicPr>
            <a:picLocks noChangeAspect="1"/>
          </p:cNvPicPr>
          <p:nvPr/>
        </p:nvPicPr>
        <p:blipFill>
          <a:blip r:embed="rId4" cstate="print"/>
          <a:stretch>
            <a:fillRect/>
          </a:stretch>
        </p:blipFill>
        <p:spPr>
          <a:xfrm>
            <a:off x="3131840" y="2924944"/>
            <a:ext cx="2736304" cy="1527770"/>
          </a:xfrm>
          <a:prstGeom prst="rect">
            <a:avLst/>
          </a:prstGeom>
          <a:ln w="28575">
            <a:solidFill>
              <a:srgbClr val="0070C0"/>
            </a:solidFill>
          </a:ln>
        </p:spPr>
      </p:pic>
      <p:sp>
        <p:nvSpPr>
          <p:cNvPr id="10" name="CasellaDiTesto 9"/>
          <p:cNvSpPr txBox="1"/>
          <p:nvPr/>
        </p:nvSpPr>
        <p:spPr>
          <a:xfrm>
            <a:off x="223243" y="4492228"/>
            <a:ext cx="4480073" cy="369332"/>
          </a:xfrm>
          <a:prstGeom prst="rect">
            <a:avLst/>
          </a:prstGeom>
          <a:noFill/>
        </p:spPr>
        <p:txBody>
          <a:bodyPr wrap="none" rtlCol="0">
            <a:spAutoFit/>
          </a:bodyPr>
          <a:lstStyle/>
          <a:p>
            <a:pPr>
              <a:buFont typeface="Arial" pitchFamily="34" charset="0"/>
              <a:buChar char="•"/>
            </a:pPr>
            <a:r>
              <a:rPr lang="it-IT" dirty="0" smtClean="0"/>
              <a:t>Visita al Museo dell’osservatorio vesuviano</a:t>
            </a:r>
            <a:endParaRPr lang="it-IT" dirty="0"/>
          </a:p>
        </p:txBody>
      </p:sp>
      <p:pic>
        <p:nvPicPr>
          <p:cNvPr id="11" name="Immagine 10" descr="vulcanologico.jpg"/>
          <p:cNvPicPr>
            <a:picLocks noChangeAspect="1"/>
          </p:cNvPicPr>
          <p:nvPr/>
        </p:nvPicPr>
        <p:blipFill>
          <a:blip r:embed="rId5" cstate="print"/>
          <a:stretch>
            <a:fillRect/>
          </a:stretch>
        </p:blipFill>
        <p:spPr>
          <a:xfrm>
            <a:off x="539552" y="4941168"/>
            <a:ext cx="2016224" cy="1494166"/>
          </a:xfrm>
          <a:prstGeom prst="rect">
            <a:avLst/>
          </a:prstGeom>
          <a:ln w="28575">
            <a:solidFill>
              <a:srgbClr val="0070C0"/>
            </a:solidFill>
          </a:ln>
        </p:spPr>
      </p:pic>
      <p:pic>
        <p:nvPicPr>
          <p:cNvPr id="12" name="Immagine 11" descr="campioni-dellottocento.jpg"/>
          <p:cNvPicPr>
            <a:picLocks noChangeAspect="1"/>
          </p:cNvPicPr>
          <p:nvPr/>
        </p:nvPicPr>
        <p:blipFill>
          <a:blip r:embed="rId6" cstate="print"/>
          <a:stretch>
            <a:fillRect/>
          </a:stretch>
        </p:blipFill>
        <p:spPr>
          <a:xfrm>
            <a:off x="6504872" y="4932660"/>
            <a:ext cx="2027568" cy="1520676"/>
          </a:xfrm>
          <a:prstGeom prst="rect">
            <a:avLst/>
          </a:prstGeom>
          <a:ln w="28575">
            <a:solidFill>
              <a:srgbClr val="0070C0"/>
            </a:solidFill>
          </a:ln>
        </p:spPr>
      </p:pic>
      <p:pic>
        <p:nvPicPr>
          <p:cNvPr id="13" name="Immagine 12" descr="imagesB7X5SY4I.jpg"/>
          <p:cNvPicPr>
            <a:picLocks noChangeAspect="1"/>
          </p:cNvPicPr>
          <p:nvPr/>
        </p:nvPicPr>
        <p:blipFill>
          <a:blip r:embed="rId7" cstate="print"/>
          <a:stretch>
            <a:fillRect/>
          </a:stretch>
        </p:blipFill>
        <p:spPr>
          <a:xfrm>
            <a:off x="3055218" y="4941168"/>
            <a:ext cx="3028950" cy="1514475"/>
          </a:xfrm>
          <a:prstGeom prst="rect">
            <a:avLst/>
          </a:prstGeom>
          <a:ln w="28575">
            <a:solidFill>
              <a:srgbClr val="0070C0"/>
            </a:solidFill>
          </a:ln>
        </p:spPr>
      </p:pic>
      <p:sp>
        <p:nvSpPr>
          <p:cNvPr id="14" name="Pagina iniziale 13">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Prerequisiti:</a:t>
            </a:r>
          </a:p>
          <a:p>
            <a:pPr lvl="1">
              <a:lnSpc>
                <a:spcPct val="110000"/>
              </a:lnSpc>
              <a:buFont typeface="Arial" pitchFamily="34" charset="0"/>
              <a:buChar char="•"/>
            </a:pPr>
            <a:r>
              <a:rPr lang="it-IT" dirty="0" smtClean="0"/>
              <a:t>Saper leggere una carta geografica</a:t>
            </a:r>
          </a:p>
          <a:p>
            <a:pPr lvl="1">
              <a:lnSpc>
                <a:spcPct val="110000"/>
              </a:lnSpc>
              <a:buFont typeface="Arial" pitchFamily="34" charset="0"/>
              <a:buChar char="•"/>
            </a:pPr>
            <a:r>
              <a:rPr lang="it-IT" dirty="0" smtClean="0"/>
              <a:t>Saper individuare sulla carta dell’Italia le località in oggetto</a:t>
            </a:r>
          </a:p>
          <a:p>
            <a:pPr lvl="1">
              <a:lnSpc>
                <a:spcPct val="110000"/>
              </a:lnSpc>
              <a:buFont typeface="Arial" pitchFamily="34" charset="0"/>
              <a:buChar char="•"/>
            </a:pPr>
            <a:r>
              <a:rPr lang="it-IT" dirty="0" smtClean="0"/>
              <a:t>Saper realizzare un prodotto multimediale, utilizzando le nuove tecnologie</a:t>
            </a:r>
            <a:r>
              <a:rPr lang="it-IT" dirty="0"/>
              <a:t>.</a:t>
            </a:r>
            <a:endParaRPr lang="it-IT" dirty="0" smtClean="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smtClean="0"/>
              <a:t>Obiettivi:</a:t>
            </a:r>
          </a:p>
          <a:p>
            <a:pPr lvl="1">
              <a:buFont typeface="Arial" pitchFamily="34" charset="0"/>
              <a:buChar char="•"/>
            </a:pPr>
            <a:r>
              <a:rPr lang="it-IT" dirty="0" smtClean="0"/>
              <a:t>Scoprire le cause e le conseguenze di alcuni tipi di inquinamento</a:t>
            </a:r>
          </a:p>
          <a:p>
            <a:pPr lvl="1">
              <a:buFont typeface="Arial" pitchFamily="34" charset="0"/>
              <a:buChar char="•"/>
            </a:pPr>
            <a:r>
              <a:rPr lang="it-IT" dirty="0" smtClean="0"/>
              <a:t>Analizzare e comprendere le problematiche connesse all'inquinamento </a:t>
            </a:r>
          </a:p>
          <a:p>
            <a:pPr lvl="1">
              <a:buFont typeface="Arial" pitchFamily="34" charset="0"/>
              <a:buChar char="•"/>
            </a:pPr>
            <a:r>
              <a:rPr lang="it-IT" dirty="0" smtClean="0"/>
              <a:t>Educare a comportamenti responsabili e rispettosi dell'ambiente.</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GEOGRAFIA</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lnSpcReduction="10000"/>
          </a:bodyPr>
          <a:lstStyle/>
          <a:p>
            <a:pPr algn="ctr"/>
            <a:r>
              <a:rPr lang="it-IT" sz="2800" dirty="0" smtClean="0"/>
              <a:t>Quando la Terra si ribella</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bg/>
                                          </p:spTgt>
                                        </p:tgtEl>
                                        <p:attrNameLst>
                                          <p:attrName>style.visibility</p:attrName>
                                        </p:attrNameLst>
                                      </p:cBhvr>
                                      <p:to>
                                        <p:strVal val="visible"/>
                                      </p:to>
                                    </p:set>
                                    <p:anim calcmode="lin" valueType="num">
                                      <p:cBhvr additive="base">
                                        <p:cTn id="3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4">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550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2500330"/>
          </a:xfrm>
        </p:spPr>
        <p:style>
          <a:lnRef idx="2">
            <a:schemeClr val="accent3">
              <a:shade val="50000"/>
            </a:schemeClr>
          </a:lnRef>
          <a:fillRef idx="1">
            <a:schemeClr val="accent3"/>
          </a:fillRef>
          <a:effectRef idx="0">
            <a:schemeClr val="accent3"/>
          </a:effectRef>
          <a:fontRef idx="minor">
            <a:schemeClr val="lt1"/>
          </a:fontRef>
        </p:style>
        <p:txBody>
          <a:bodyPr>
            <a:normAutofit fontScale="55000" lnSpcReduction="20000"/>
          </a:bodyPr>
          <a:lstStyle/>
          <a:p>
            <a:pPr>
              <a:buNone/>
            </a:pPr>
            <a:r>
              <a:rPr lang="it-IT" dirty="0" smtClean="0">
                <a:solidFill>
                  <a:srgbClr val="FF0000"/>
                </a:solidFill>
              </a:rPr>
              <a:t>Cosa fa lo studente</a:t>
            </a:r>
          </a:p>
          <a:p>
            <a:pPr>
              <a:buFont typeface="Arial" pitchFamily="34" charset="0"/>
              <a:buChar char="•"/>
            </a:pPr>
            <a:r>
              <a:rPr lang="it-IT" dirty="0" smtClean="0"/>
              <a:t>Ascolta, prende appunti e chiede delucidazioni.</a:t>
            </a:r>
          </a:p>
          <a:p>
            <a:pPr>
              <a:buFont typeface="Arial" pitchFamily="34" charset="0"/>
              <a:buChar char="•"/>
            </a:pPr>
            <a:r>
              <a:rPr lang="it-IT" dirty="0" smtClean="0"/>
              <a:t>Legge ed analizza i testi proposti.</a:t>
            </a:r>
          </a:p>
          <a:p>
            <a:pPr lvl="0">
              <a:buFont typeface="Arial" pitchFamily="34" charset="0"/>
              <a:buChar char="•"/>
            </a:pPr>
            <a:r>
              <a:rPr lang="it-IT" dirty="0" smtClean="0"/>
              <a:t>Reperisce foto, audio o altro materiale relativi ai temi trattati.</a:t>
            </a:r>
          </a:p>
          <a:p>
            <a:pPr lvl="0">
              <a:buFont typeface="Arial" pitchFamily="34" charset="0"/>
              <a:buChar char="•"/>
            </a:pPr>
            <a:r>
              <a:rPr lang="it-IT" dirty="0" smtClean="0"/>
              <a:t>Contribuisce a costruire una mappa concettuale dell’argomento partendo da un’immagine che lo ho particolarmente emozionato, spiegandone il </a:t>
            </a:r>
            <a:r>
              <a:rPr lang="it-IT" dirty="0" err="1" smtClean="0"/>
              <a:t>perchè</a:t>
            </a:r>
            <a:r>
              <a:rPr lang="it-IT" dirty="0" smtClean="0"/>
              <a:t> .</a:t>
            </a:r>
          </a:p>
          <a:p>
            <a:pPr lvl="0">
              <a:buFont typeface="Arial" pitchFamily="34" charset="0"/>
              <a:buChar char="•"/>
            </a:pPr>
            <a:r>
              <a:rPr lang="it-IT" dirty="0" smtClean="0"/>
              <a:t>Lavora in gruppo per rafforzare le proprie conoscenze e creare un lavoro multimediale .</a:t>
            </a:r>
          </a:p>
        </p:txBody>
      </p:sp>
      <p:sp>
        <p:nvSpPr>
          <p:cNvPr id="9" name="Segnaposto contenuto 4"/>
          <p:cNvSpPr txBox="1">
            <a:spLocks/>
          </p:cNvSpPr>
          <p:nvPr/>
        </p:nvSpPr>
        <p:spPr>
          <a:xfrm>
            <a:off x="214282" y="571480"/>
            <a:ext cx="4143404" cy="3429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325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3700" dirty="0" smtClean="0">
                <a:solidFill>
                  <a:srgbClr val="FF0000"/>
                </a:solidFill>
              </a:rPr>
              <a:t>Cosa fa il docente</a:t>
            </a:r>
          </a:p>
          <a:p>
            <a:pPr marL="274320" lvl="0" indent="-274320">
              <a:spcBef>
                <a:spcPts val="600"/>
              </a:spcBef>
              <a:buClr>
                <a:schemeClr val="accent2"/>
              </a:buClr>
              <a:buSzPct val="85000"/>
              <a:buFont typeface="Arial" pitchFamily="34" charset="0"/>
              <a:buChar char="•"/>
              <a:defRPr/>
            </a:pPr>
            <a:r>
              <a:rPr lang="it-IT" sz="3700" dirty="0" smtClean="0"/>
              <a:t>Partendo dal naturale interesse e curiosità che i racconti e le immagini esercitano sugli alunni e dall’importanza che hanno come strumento di crescita.</a:t>
            </a:r>
          </a:p>
          <a:p>
            <a:pPr marL="274320" lvl="0" indent="-274320">
              <a:spcBef>
                <a:spcPts val="600"/>
              </a:spcBef>
              <a:buClr>
                <a:schemeClr val="accent2"/>
              </a:buClr>
              <a:buSzPct val="85000"/>
              <a:buFont typeface="Arial" pitchFamily="34" charset="0"/>
              <a:buChar char="•"/>
              <a:defRPr/>
            </a:pPr>
            <a:r>
              <a:rPr lang="it-IT" sz="3700" dirty="0" smtClean="0"/>
              <a:t>Presenta </a:t>
            </a:r>
            <a:r>
              <a:rPr lang="it-IT" sz="3800" dirty="0" smtClean="0"/>
              <a:t>sei itinerari didattici che permettono di approfondire alcuni temi ambientali.</a:t>
            </a:r>
          </a:p>
          <a:p>
            <a:pPr marL="274320" lvl="0" indent="-274320">
              <a:spcBef>
                <a:spcPts val="600"/>
              </a:spcBef>
              <a:buClr>
                <a:schemeClr val="accent2"/>
              </a:buClr>
              <a:buSzPct val="85000"/>
              <a:buFont typeface="Arial" pitchFamily="34" charset="0"/>
              <a:buChar char="•"/>
              <a:defRPr/>
            </a:pPr>
            <a:r>
              <a:rPr lang="it-IT" sz="3700" dirty="0" smtClean="0"/>
              <a:t>Gli itinerari sono pensati all’insegna della flessibilità, in modo da consentire di sviluppare le proposte presentate e di individuarne modalità adeguate per l’utilizzo degli strumenti suggeriti.</a:t>
            </a:r>
          </a:p>
          <a:p>
            <a:pPr marL="274320" lvl="0" indent="-274320">
              <a:spcBef>
                <a:spcPts val="600"/>
              </a:spcBef>
              <a:buClr>
                <a:schemeClr val="accent2"/>
              </a:buClr>
              <a:buSzPct val="85000"/>
              <a:buFont typeface="Arial" pitchFamily="34" charset="0"/>
              <a:buChar char="•"/>
              <a:defRPr/>
            </a:pPr>
            <a:r>
              <a:rPr lang="it-IT" sz="3700" dirty="0" smtClean="0"/>
              <a:t>Forniscono utili indicazioni metodologiche per motivare gli alunni e stimolarne la capacità di collaborazione, di osservazione, di riflessione, ma anche le capacità creative.</a:t>
            </a:r>
          </a:p>
          <a:p>
            <a:pPr marL="274320" indent="-274320">
              <a:spcBef>
                <a:spcPts val="600"/>
              </a:spcBef>
              <a:buClr>
                <a:schemeClr val="accent2"/>
              </a:buClr>
              <a:buSzPct val="85000"/>
              <a:buFont typeface="Arial" pitchFamily="34" charset="0"/>
              <a:buChar char="•"/>
              <a:defRPr/>
            </a:pPr>
            <a:r>
              <a:rPr lang="it-IT" sz="3700" dirty="0" smtClean="0"/>
              <a:t>Propone alcuni suggerimenti pratici su come impostare il lavoro senza voler togliere creatività e iniziativa agli alunni.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4500570"/>
            <a:ext cx="4143404" cy="1928826"/>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200" dirty="0" smtClean="0">
                <a:solidFill>
                  <a:srgbClr val="FF0000"/>
                </a:solidFill>
              </a:rPr>
              <a:t>Verifica e Valutazione</a:t>
            </a:r>
          </a:p>
          <a:p>
            <a:pPr marL="274320" lvl="0" indent="-274320">
              <a:spcBef>
                <a:spcPts val="600"/>
              </a:spcBef>
              <a:buClr>
                <a:schemeClr val="accent2"/>
              </a:buClr>
              <a:buSzPct val="85000"/>
              <a:buFont typeface="Arial" pitchFamily="34" charset="0"/>
              <a:buChar char="•"/>
              <a:defRPr/>
            </a:pPr>
            <a:r>
              <a:rPr lang="it-IT" sz="1200" dirty="0" smtClean="0"/>
              <a:t>Questionario misto contenente domande a risposta aperta e domande a scelta multipla sui contenuti delle città analizzate</a:t>
            </a:r>
          </a:p>
          <a:p>
            <a:pPr marL="274320" lvl="0" indent="-274320">
              <a:spcBef>
                <a:spcPts val="600"/>
              </a:spcBef>
              <a:buClr>
                <a:schemeClr val="accent2"/>
              </a:buClr>
              <a:buSzPct val="85000"/>
              <a:buFont typeface="Arial" pitchFamily="34" charset="0"/>
              <a:buChar char="•"/>
              <a:defRPr/>
            </a:pPr>
            <a:r>
              <a:rPr lang="it-IT" sz="1200" dirty="0" smtClean="0"/>
              <a:t>La valutazione della verifica concerne:</a:t>
            </a:r>
          </a:p>
          <a:p>
            <a:pPr marL="731520" lvl="1" indent="-274320">
              <a:spcBef>
                <a:spcPts val="600"/>
              </a:spcBef>
              <a:buClr>
                <a:schemeClr val="accent2"/>
              </a:buClr>
              <a:buSzPct val="85000"/>
              <a:buFont typeface="Arial" pitchFamily="34" charset="0"/>
              <a:buChar char="•"/>
              <a:defRPr/>
            </a:pPr>
            <a:r>
              <a:rPr lang="it-IT" sz="1200" dirty="0" smtClean="0"/>
              <a:t>la creatività del lavoro prodotto</a:t>
            </a:r>
          </a:p>
          <a:p>
            <a:pPr marL="731520" lvl="1" indent="-274320">
              <a:spcBef>
                <a:spcPts val="600"/>
              </a:spcBef>
              <a:buClr>
                <a:schemeClr val="accent2"/>
              </a:buClr>
              <a:buSzPct val="85000"/>
              <a:buFont typeface="Arial" pitchFamily="34" charset="0"/>
              <a:buChar char="•"/>
              <a:defRPr/>
            </a:pPr>
            <a:r>
              <a:rPr lang="it-IT" sz="1200" dirty="0" smtClean="0"/>
              <a:t>l’acquisizione dei contenuti</a:t>
            </a:r>
          </a:p>
        </p:txBody>
      </p:sp>
      <p:sp>
        <p:nvSpPr>
          <p:cNvPr id="12" name="Segnaposto contenuto 4"/>
          <p:cNvSpPr txBox="1">
            <a:spLocks/>
          </p:cNvSpPr>
          <p:nvPr/>
        </p:nvSpPr>
        <p:spPr>
          <a:xfrm>
            <a:off x="214282" y="4071942"/>
            <a:ext cx="4143404" cy="1512168"/>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3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Carte geografiche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Cartina muta dell’</a:t>
            </a:r>
            <a:r>
              <a:rPr lang="it-IT" sz="2600" dirty="0" err="1" smtClean="0"/>
              <a:t>italia</a:t>
            </a:r>
            <a:endParaRPr lang="it-IT" sz="26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Carta da lucido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Libri di testo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Strumentazione multimediale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Internet</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Software per la creazione del prodotto finale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3143248"/>
            <a:ext cx="4143404" cy="128075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Lezioni frontali.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Lavori di gruppo.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Uso delle mappe concettuali.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Uso di nuove tecnologie.</a:t>
            </a:r>
          </a:p>
        </p:txBody>
      </p:sp>
      <p:sp>
        <p:nvSpPr>
          <p:cNvPr id="15" name="Segnaposto contenuto 4"/>
          <p:cNvSpPr txBox="1">
            <a:spLocks/>
          </p:cNvSpPr>
          <p:nvPr/>
        </p:nvSpPr>
        <p:spPr>
          <a:xfrm>
            <a:off x="214282" y="5643578"/>
            <a:ext cx="4143404" cy="1124744"/>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2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4 ore lezione frontale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6 ore lavoro a domicilio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6 ore lavori di gruppo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3 ore creazione cd-rom</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2 ore presentazione del prodotto finale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2 ore verifica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Horizontal)">
                                      <p:cBhvr>
                                        <p:cTn id="7" dur="500"/>
                                        <p:tgtEl>
                                          <p:spTgt spid="5">
                                            <p:bg/>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Horizontal)">
                                      <p:cBhvr>
                                        <p:cTn id="11" dur="500"/>
                                        <p:tgtEl>
                                          <p:spTgt spid="5">
                                            <p:txEl>
                                              <p:pRg st="0" end="0"/>
                                            </p:txEl>
                                          </p:spTgt>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barn(inHorizontal)">
                                      <p:cBhvr>
                                        <p:cTn id="17" dur="500"/>
                                        <p:tgtEl>
                                          <p:spTgt spid="6">
                                            <p:bg/>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500"/>
                                        <p:tgtEl>
                                          <p:spTgt spid="6">
                                            <p:txEl>
                                              <p:pRg st="0" end="0"/>
                                            </p:txEl>
                                          </p:spTgt>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500"/>
                                        <p:tgtEl>
                                          <p:spTgt spid="6">
                                            <p:txEl>
                                              <p:pRg st="1" end="1"/>
                                            </p:txEl>
                                          </p:spTgt>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500"/>
                                        <p:tgtEl>
                                          <p:spTgt spid="6">
                                            <p:txEl>
                                              <p:pRg st="2" end="2"/>
                                            </p:txEl>
                                          </p:spTgt>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500"/>
                                        <p:tgtEl>
                                          <p:spTgt spid="6">
                                            <p:txEl>
                                              <p:pRg st="3" end="3"/>
                                            </p:txEl>
                                          </p:spTgt>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500"/>
                                        <p:tgtEl>
                                          <p:spTgt spid="6">
                                            <p:txEl>
                                              <p:pRg st="4" end="4"/>
                                            </p:txEl>
                                          </p:spTgt>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Horizontal)">
                                      <p:cBhvr>
                                        <p:cTn id="35" dur="500"/>
                                        <p:tgtEl>
                                          <p:spTgt spid="6">
                                            <p:txEl>
                                              <p:pRg st="5" end="5"/>
                                            </p:txEl>
                                          </p:spTgt>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Horizontal)">
                                      <p:cBhvr>
                                        <p:cTn id="38" dur="500"/>
                                        <p:tgtEl>
                                          <p:spTgt spid="12"/>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Horizontal)">
                                      <p:cBhvr>
                                        <p:cTn id="41" dur="500"/>
                                        <p:tgtEl>
                                          <p:spTgt spid="14"/>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Horizontal)">
                                      <p:cBhvr>
                                        <p:cTn id="44" dur="500"/>
                                        <p:tgtEl>
                                          <p:spTgt spid="15"/>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uiExpand="1" build="p" animBg="1"/>
      <p:bldP spid="9" grpId="0" animBg="1"/>
      <p:bldP spid="11" grpId="0" animBg="1"/>
      <p:bldP spid="12"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4282" y="214291"/>
            <a:ext cx="8784976" cy="3416320"/>
          </a:xfrm>
          <a:prstGeom prst="rect">
            <a:avLst/>
          </a:prstGeom>
          <a:noFill/>
        </p:spPr>
        <p:txBody>
          <a:bodyPr wrap="square" rtlCol="0">
            <a:spAutoFit/>
          </a:bodyPr>
          <a:lstStyle/>
          <a:p>
            <a:r>
              <a:rPr lang="it-IT" dirty="0" smtClean="0"/>
              <a:t>Il problema dell'inquinamento dell'ambiente, come conseguenza delle varie attività dell'uomo, è considerato tra i più gravi che l'umanità dovrà affrontare e risolvere in questo scorcio di secolo. Esso si era già presentato in passato, ma sotto forma di problemi singoli e localizzati, mentre ora ha acquistato carattere globale sia per gli effetti sia per i possibili mezzi atti a risolverlo. Già la sua definizione si presenta complessa e controversa: infatti per inquinamento ambientale si indica generalmente qualsiasi alterazione arrecata dall'uomo all'ambiente fisico e biologico in cui vive.</a:t>
            </a:r>
          </a:p>
          <a:p>
            <a:r>
              <a:rPr lang="it-IT" dirty="0" smtClean="0"/>
              <a:t>Pertanto è importante che i ragazzi di oggi, che saranno gli uomini di domani, capiscano che nel loro piccolo possono fare tanto per l’ambiente, che sono una piccola goccia ma che insieme possono diventare un oceano, un immenso e bellissimo oceano blu.                         </a:t>
            </a:r>
          </a:p>
          <a:p>
            <a:endParaRPr lang="it-IT" dirty="0"/>
          </a:p>
        </p:txBody>
      </p:sp>
      <p:sp>
        <p:nvSpPr>
          <p:cNvPr id="14" name="Pagina iniziale 13">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15" name="irc_mi" descr="tumori-e-inquinamento-in-campania-la-gente-st-l-b28kuq">
            <a:hlinkClick r:id="rId2"/>
          </p:cNvPr>
          <p:cNvPicPr/>
          <p:nvPr/>
        </p:nvPicPr>
        <p:blipFill>
          <a:blip r:embed="rId3" cstate="print"/>
          <a:srcRect/>
          <a:stretch>
            <a:fillRect/>
          </a:stretch>
        </p:blipFill>
        <p:spPr bwMode="auto">
          <a:xfrm>
            <a:off x="1357290" y="3143248"/>
            <a:ext cx="6429420" cy="3357586"/>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282" y="1000108"/>
            <a:ext cx="4304140" cy="5214974"/>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r>
              <a:rPr lang="it-IT" dirty="0" smtClean="0"/>
              <a:t>Prerequisiti:</a:t>
            </a:r>
          </a:p>
          <a:p>
            <a:r>
              <a:rPr lang="it-IT" dirty="0" smtClean="0"/>
              <a:t>Conoscere le principali correnti filosofiche dell’ottocento</a:t>
            </a:r>
          </a:p>
          <a:p>
            <a:r>
              <a:rPr lang="it-IT" dirty="0" smtClean="0"/>
              <a:t>Aver acquisito la capacità di leggere e decodificare un testo di filosofia (padronanza del lessico specifico)</a:t>
            </a:r>
          </a:p>
          <a:p>
            <a:r>
              <a:rPr lang="it-IT" dirty="0" smtClean="0"/>
              <a:t>Saper interpretare problematicamente e criticamente il pensiero di un autore </a:t>
            </a:r>
          </a:p>
        </p:txBody>
      </p:sp>
      <p:sp>
        <p:nvSpPr>
          <p:cNvPr id="4" name="Segnaposto contenuto 3"/>
          <p:cNvSpPr>
            <a:spLocks noGrp="1"/>
          </p:cNvSpPr>
          <p:nvPr>
            <p:ph sz="half" idx="2"/>
          </p:nvPr>
        </p:nvSpPr>
        <p:spPr>
          <a:xfrm>
            <a:off x="4625578" y="1000108"/>
            <a:ext cx="4304139" cy="5214974"/>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r>
              <a:rPr lang="it-IT" dirty="0" smtClean="0"/>
              <a:t>Obiettivi:</a:t>
            </a:r>
          </a:p>
          <a:p>
            <a:r>
              <a:rPr lang="it-IT" dirty="0" smtClean="0"/>
              <a:t>Saper inserire l’opera in un determinato contesto storico</a:t>
            </a:r>
          </a:p>
          <a:p>
            <a:r>
              <a:rPr lang="it-IT" dirty="0" smtClean="0"/>
              <a:t>Saper cogliere le interrelazioni tra concetto e immagine</a:t>
            </a:r>
          </a:p>
          <a:p>
            <a:r>
              <a:rPr lang="it-IT" dirty="0" smtClean="0"/>
              <a:t>Saper leggere e interpretare testi filosofici ricavandone informazioni significative</a:t>
            </a:r>
          </a:p>
          <a:p>
            <a:r>
              <a:rPr lang="it-IT" dirty="0" smtClean="0"/>
              <a:t>Saper cogliere i legami del processo culturale con altri ambiti disciplinari</a:t>
            </a:r>
            <a:endParaRPr lang="it-IT" dirty="0"/>
          </a:p>
        </p:txBody>
      </p:sp>
      <p:sp>
        <p:nvSpPr>
          <p:cNvPr id="5" name="Titolo 3"/>
          <p:cNvSpPr>
            <a:spLocks noGrp="1"/>
          </p:cNvSpPr>
          <p:nvPr>
            <p:ph type="title"/>
          </p:nvPr>
        </p:nvSpPr>
        <p:spPr>
          <a:xfrm>
            <a:off x="1143000" y="80962"/>
            <a:ext cx="6858000" cy="490518"/>
          </a:xfrm>
        </p:spPr>
        <p:txBody>
          <a:bodyPr>
            <a:normAutofit fontScale="90000"/>
          </a:bodyPr>
          <a:lstStyle/>
          <a:p>
            <a:pPr algn="ctr"/>
            <a:r>
              <a:rPr lang="it-IT" b="1" dirty="0" smtClean="0"/>
              <a:t>FILOSOFIA</a:t>
            </a:r>
            <a:endParaRPr lang="it-IT" b="1" dirty="0"/>
          </a:p>
        </p:txBody>
      </p:sp>
      <p:sp>
        <p:nvSpPr>
          <p:cNvPr id="6" name="Segnaposto contenuto 4"/>
          <p:cNvSpPr txBox="1">
            <a:spLocks/>
          </p:cNvSpPr>
          <p:nvPr/>
        </p:nvSpPr>
        <p:spPr>
          <a:xfrm>
            <a:off x="1143000" y="500042"/>
            <a:ext cx="6858000" cy="500066"/>
          </a:xfrm>
          <a:prstGeom prst="rect">
            <a:avLst/>
          </a:prstGeom>
        </p:spPr>
        <p:txBody>
          <a:bodyPr vert="horz">
            <a:normAutofit lnSpcReduction="10000"/>
          </a:bodyPr>
          <a:lstStyle/>
          <a:p>
            <a:pPr algn="ctr"/>
            <a:r>
              <a:rPr lang="it-IT" sz="2800" dirty="0" smtClean="0"/>
              <a:t>IL DOLORE DELL’ESISTENZA</a:t>
            </a:r>
            <a:endParaRPr lang="it-IT" sz="2800" dirty="0"/>
          </a:p>
        </p:txBody>
      </p:sp>
      <p:sp>
        <p:nvSpPr>
          <p:cNvPr id="7" name="Pagina iniziale 6">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8899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strips(downRight)">
                                      <p:cBhvr>
                                        <p:cTn id="15" dur="500"/>
                                        <p:tgtEl>
                                          <p:spTgt spid="3">
                                            <p:bg/>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Right)">
                                      <p:cBhvr>
                                        <p:cTn id="19" dur="500"/>
                                        <p:tgtEl>
                                          <p:spTgt spid="3">
                                            <p:txEl>
                                              <p:pRg st="0" end="0"/>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trips(downRight)">
                                      <p:cBhvr>
                                        <p:cTn id="23" dur="500"/>
                                        <p:tgtEl>
                                          <p:spTgt spid="3">
                                            <p:txEl>
                                              <p:pRg st="1" end="1"/>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Right)">
                                      <p:cBhvr>
                                        <p:cTn id="27" dur="500"/>
                                        <p:tgtEl>
                                          <p:spTgt spid="3">
                                            <p:txEl>
                                              <p:pRg st="2" end="2"/>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Right)">
                                      <p:cBhvr>
                                        <p:cTn id="31" dur="500"/>
                                        <p:tgtEl>
                                          <p:spTgt spid="3">
                                            <p:txEl>
                                              <p:pRg st="3" end="3"/>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strips(downRight)">
                                      <p:cBhvr>
                                        <p:cTn id="35" dur="500"/>
                                        <p:tgtEl>
                                          <p:spTgt spid="4">
                                            <p:bg/>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strips(downRight)">
                                      <p:cBhvr>
                                        <p:cTn id="39" dur="500"/>
                                        <p:tgtEl>
                                          <p:spTgt spid="4">
                                            <p:txEl>
                                              <p:pRg st="0" end="0"/>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strips(downRight)">
                                      <p:cBhvr>
                                        <p:cTn id="43" dur="500"/>
                                        <p:tgtEl>
                                          <p:spTgt spid="4">
                                            <p:txEl>
                                              <p:pRg st="1" end="1"/>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strips(downRight)">
                                      <p:cBhvr>
                                        <p:cTn id="47" dur="500"/>
                                        <p:tgtEl>
                                          <p:spTgt spid="4">
                                            <p:txEl>
                                              <p:pRg st="2" end="2"/>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strips(downRight)">
                                      <p:cBhvr>
                                        <p:cTn id="51" dur="500"/>
                                        <p:tgtEl>
                                          <p:spTgt spid="4">
                                            <p:txEl>
                                              <p:pRg st="3" end="3"/>
                                            </p:txEl>
                                          </p:spTgt>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strips(downRight)">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57586"/>
          </a:xfrm>
        </p:spPr>
        <p:style>
          <a:lnRef idx="2">
            <a:schemeClr val="accent3">
              <a:shade val="50000"/>
            </a:schemeClr>
          </a:lnRef>
          <a:fillRef idx="1">
            <a:schemeClr val="accent3"/>
          </a:fillRef>
          <a:effectRef idx="0">
            <a:schemeClr val="accent3"/>
          </a:effectRef>
          <a:fontRef idx="minor">
            <a:schemeClr val="lt1"/>
          </a:fontRef>
        </p:style>
        <p:txBody>
          <a:bodyPr>
            <a:normAutofit fontScale="62500" lnSpcReduction="20000"/>
          </a:bodyPr>
          <a:lstStyle/>
          <a:p>
            <a:pPr>
              <a:buNone/>
            </a:pPr>
            <a:r>
              <a:rPr lang="it-IT" dirty="0" smtClean="0">
                <a:solidFill>
                  <a:srgbClr val="FF0000"/>
                </a:solidFill>
              </a:rPr>
              <a:t>Cosa fa lo studente</a:t>
            </a:r>
          </a:p>
          <a:p>
            <a:pPr>
              <a:buFont typeface="Wingdings" pitchFamily="2" charset="2"/>
              <a:buChar char="Q"/>
            </a:pPr>
            <a:r>
              <a:rPr lang="it-IT" dirty="0" smtClean="0"/>
              <a:t>Ascolta, prende appunti e chiede delucidazioni</a:t>
            </a:r>
          </a:p>
          <a:p>
            <a:pPr>
              <a:buFont typeface="Wingdings" pitchFamily="2" charset="2"/>
              <a:buChar char="Q"/>
            </a:pPr>
            <a:r>
              <a:rPr lang="it-IT" dirty="0" smtClean="0"/>
              <a:t>Ascolta e prende appunti per poter essere in grado di svolgere esercizi in Laboratorio</a:t>
            </a:r>
          </a:p>
          <a:p>
            <a:pPr>
              <a:buFont typeface="Wingdings" pitchFamily="2" charset="2"/>
              <a:buChar char="Q"/>
            </a:pPr>
            <a:r>
              <a:rPr lang="it-IT" dirty="0" smtClean="0"/>
              <a:t>Contribuisce alla realizzazione di una mappa concettuale dell’argomento</a:t>
            </a:r>
          </a:p>
          <a:p>
            <a:pPr>
              <a:buFont typeface="Wingdings" pitchFamily="2" charset="2"/>
              <a:buChar char="Q"/>
            </a:pPr>
            <a:r>
              <a:rPr lang="it-IT" dirty="0" smtClean="0"/>
              <a:t>Svolge una ricerca approfondita ed elabora, all’interno del gruppo, la descrizione delle apparecchiature di uso più comune nell’Industria Aerospaziale</a:t>
            </a:r>
          </a:p>
          <a:p>
            <a:pPr>
              <a:buFont typeface="Wingdings" pitchFamily="2" charset="2"/>
              <a:buChar char="Q"/>
            </a:pPr>
            <a:r>
              <a:rPr lang="it-IT" dirty="0" smtClean="0"/>
              <a:t>Si esercita nella classificazione dei metodi di controllo non distruttivi</a:t>
            </a:r>
          </a:p>
        </p:txBody>
      </p:sp>
      <p:sp>
        <p:nvSpPr>
          <p:cNvPr id="9" name="Segnaposto contenuto 4"/>
          <p:cNvSpPr txBox="1">
            <a:spLocks/>
          </p:cNvSpPr>
          <p:nvPr/>
        </p:nvSpPr>
        <p:spPr>
          <a:xfrm>
            <a:off x="214282" y="571480"/>
            <a:ext cx="4143404"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625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Presenta l’obiettivo della programmazione.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Introduce  lo studio dei metodi di prova, di analisi e di controllo che non comportano variazioni nella struttura chimica e fisica del materiale del pezzo sul quale vengono eseguiti; divide in gruppi gli studenti (3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Introduce il metodo per esaminare attentamente la tecnica operativa di ciascuna prova, i vantaggi e gli svantaggi di ciascun metodo, il personale, le attrezzature necessarie, i costi. Assegna ad ogni gruppo esercizi pratici (3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5429264"/>
            <a:ext cx="4143404" cy="1000132"/>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Verifica e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1400" dirty="0" smtClean="0"/>
              <a:t>Valutazione in itinere, con valore informativo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1400" dirty="0" smtClean="0"/>
              <a:t>Valutazione  della prova pratica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
        <p:nvSpPr>
          <p:cNvPr id="12" name="Segnaposto contenuto 4"/>
          <p:cNvSpPr txBox="1">
            <a:spLocks/>
          </p:cNvSpPr>
          <p:nvPr/>
        </p:nvSpPr>
        <p:spPr>
          <a:xfrm>
            <a:off x="214282"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Diapositive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Postazioni con PC Desktop per ogni gruppo di  studenti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Attrezzature e strumenti specifici per i metodi di controllo non distruttivi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Lezione frontale e partecipata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Lezione interattiva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smtClean="0"/>
              <a:t>Lezione con l’utilizzo delle Attrezzature dei metodi di controllo non distruttivi</a:t>
            </a:r>
          </a:p>
        </p:txBody>
      </p:sp>
      <p:sp>
        <p:nvSpPr>
          <p:cNvPr id="15" name="Segnaposto contenuto 4"/>
          <p:cNvSpPr txBox="1">
            <a:spLocks/>
          </p:cNvSpPr>
          <p:nvPr/>
        </p:nvSpPr>
        <p:spPr>
          <a:xfrm>
            <a:off x="214282" y="5643578"/>
            <a:ext cx="4143404"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r>
              <a:rPr lang="it-IT" sz="2600" dirty="0"/>
              <a:t>6</a:t>
            </a:r>
            <a:r>
              <a:rPr lang="it-IT" sz="2600" dirty="0" smtClean="0"/>
              <a:t> ore di lezione in laboratorio, cui si aggiungono 3 ore per la prova pratica: Metodo con ultrasuoni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par>
                          <p:cTn id="38" fill="hold">
                            <p:stCondLst>
                              <p:cond delay="2000"/>
                            </p:stCondLst>
                            <p:childTnLst>
                              <p:par>
                                <p:cTn id="39" presetID="4"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par>
                          <p:cTn id="42" fill="hold">
                            <p:stCondLst>
                              <p:cond delay="2500"/>
                            </p:stCondLst>
                            <p:childTnLst>
                              <p:par>
                                <p:cTn id="43" presetID="4"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childTnLst>
                          </p:cTn>
                        </p:par>
                        <p:par>
                          <p:cTn id="50" fill="hold">
                            <p:stCondLst>
                              <p:cond delay="3500"/>
                            </p:stCondLst>
                            <p:childTnLst>
                              <p:par>
                                <p:cTn id="51" presetID="4"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85720" y="142852"/>
            <a:ext cx="8429683"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61576"/>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buNone/>
            </a:pPr>
            <a:r>
              <a:rPr lang="it-IT" sz="1400" dirty="0">
                <a:solidFill>
                  <a:srgbClr val="FF0000"/>
                </a:solidFill>
                <a:latin typeface="+mj-lt"/>
              </a:rPr>
              <a:t>Cosa fa lo studente</a:t>
            </a:r>
          </a:p>
          <a:p>
            <a:r>
              <a:rPr lang="it-IT" sz="2100" dirty="0">
                <a:solidFill>
                  <a:schemeClr val="tx1"/>
                </a:solidFill>
                <a:latin typeface="+mj-lt"/>
                <a:ea typeface="Times New Roman"/>
              </a:rPr>
              <a:t>Ascolta, prende appunti e chiede delucidazioni.</a:t>
            </a:r>
          </a:p>
          <a:p>
            <a:r>
              <a:rPr lang="it-IT" sz="2100" dirty="0">
                <a:solidFill>
                  <a:schemeClr val="tx1"/>
                </a:solidFill>
                <a:latin typeface="+mj-lt"/>
                <a:ea typeface="Times New Roman"/>
              </a:rPr>
              <a:t>Legge e analizza i testi proposti</a:t>
            </a:r>
          </a:p>
          <a:p>
            <a:r>
              <a:rPr lang="it-IT" sz="2100" dirty="0">
                <a:solidFill>
                  <a:schemeClr val="tx1"/>
                </a:solidFill>
                <a:latin typeface="+mj-lt"/>
                <a:ea typeface="Times New Roman"/>
              </a:rPr>
              <a:t>Reperisce foto, audio o altro materiale relativi ai temi trattati</a:t>
            </a:r>
          </a:p>
          <a:p>
            <a:r>
              <a:rPr lang="it-IT" sz="2100" dirty="0">
                <a:solidFill>
                  <a:schemeClr val="tx1"/>
                </a:solidFill>
                <a:latin typeface="+mj-lt"/>
                <a:ea typeface="Times New Roman"/>
              </a:rPr>
              <a:t>Contribuisce a costruire una mappa concettuale dell’argomento partendo da un’immagine che lo ho particolarmente emozionato, spiegandone il </a:t>
            </a:r>
            <a:r>
              <a:rPr lang="it-IT" sz="2100" dirty="0" err="1">
                <a:solidFill>
                  <a:schemeClr val="tx1"/>
                </a:solidFill>
                <a:latin typeface="+mj-lt"/>
                <a:ea typeface="Times New Roman"/>
              </a:rPr>
              <a:t>perchè</a:t>
            </a:r>
            <a:endParaRPr lang="it-IT" sz="2100" dirty="0">
              <a:solidFill>
                <a:schemeClr val="tx1"/>
              </a:solidFill>
              <a:latin typeface="+mj-lt"/>
              <a:ea typeface="Times New Roman"/>
            </a:endParaRPr>
          </a:p>
          <a:p>
            <a:r>
              <a:rPr lang="it-IT" sz="2100" dirty="0">
                <a:solidFill>
                  <a:schemeClr val="tx1"/>
                </a:solidFill>
                <a:latin typeface="+mj-lt"/>
                <a:ea typeface="Times New Roman"/>
              </a:rPr>
              <a:t>Lavora in gruppo per rafforzare le proprie conoscenze e creare un lavoro multimediale</a:t>
            </a:r>
            <a:endParaRPr lang="it-IT" sz="2100" dirty="0">
              <a:latin typeface="+mj-lt"/>
            </a:endParaRPr>
          </a:p>
        </p:txBody>
      </p:sp>
      <p:sp>
        <p:nvSpPr>
          <p:cNvPr id="11" name="Segnaposto contenuto 4"/>
          <p:cNvSpPr txBox="1">
            <a:spLocks/>
          </p:cNvSpPr>
          <p:nvPr/>
        </p:nvSpPr>
        <p:spPr>
          <a:xfrm>
            <a:off x="4572000" y="5429264"/>
            <a:ext cx="4143404" cy="107157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indent="-274320">
              <a:spcBef>
                <a:spcPts val="600"/>
              </a:spcBef>
              <a:buClr>
                <a:schemeClr val="accent2"/>
              </a:buClr>
              <a:buSzPct val="85000"/>
              <a:defRPr/>
            </a:pPr>
            <a:r>
              <a:rPr lang="it-IT" sz="1300" dirty="0">
                <a:solidFill>
                  <a:srgbClr val="FF0000"/>
                </a:solidFill>
              </a:rPr>
              <a:t>Verifica e Valutazione</a:t>
            </a:r>
          </a:p>
          <a:p>
            <a:pPr marL="274320" indent="-274320">
              <a:spcBef>
                <a:spcPts val="600"/>
              </a:spcBef>
              <a:buClr>
                <a:schemeClr val="accent2"/>
              </a:buClr>
              <a:buSzPct val="85000"/>
              <a:buFont typeface="Arial" pitchFamily="34" charset="0"/>
              <a:buChar char="•"/>
              <a:defRPr/>
            </a:pPr>
            <a:r>
              <a:rPr lang="it-IT" sz="1300" dirty="0" smtClean="0"/>
              <a:t>C</a:t>
            </a:r>
            <a:r>
              <a:rPr lang="it-IT" sz="1300" dirty="0" smtClean="0"/>
              <a:t>olloquio </a:t>
            </a:r>
            <a:r>
              <a:rPr lang="it-IT" sz="1300" dirty="0" smtClean="0"/>
              <a:t>individuale, dialogo e partecipazione alla discussione di gruppo</a:t>
            </a:r>
            <a:endParaRPr lang="it-IT" sz="1300" dirty="0"/>
          </a:p>
          <a:p>
            <a:pPr marL="274320" indent="-274320">
              <a:spcBef>
                <a:spcPts val="600"/>
              </a:spcBef>
              <a:buClr>
                <a:schemeClr val="accent2"/>
              </a:buClr>
              <a:buSzPct val="85000"/>
              <a:buFont typeface="Arial" pitchFamily="34" charset="0"/>
              <a:buChar char="•"/>
              <a:defRPr/>
            </a:pPr>
            <a:r>
              <a:rPr lang="it-IT" sz="1300" dirty="0">
                <a:solidFill>
                  <a:schemeClr val="tx1"/>
                </a:solidFill>
              </a:rPr>
              <a:t> </a:t>
            </a:r>
            <a:r>
              <a:rPr lang="it-IT" sz="1300" dirty="0" smtClean="0">
                <a:solidFill>
                  <a:schemeClr val="tx1"/>
                </a:solidFill>
              </a:rPr>
              <a:t>Quesiti a risposta multipla e singola</a:t>
            </a:r>
            <a:endParaRPr lang="it-IT" sz="1300" dirty="0">
              <a:solidFill>
                <a:schemeClr val="tx1"/>
              </a:solidFill>
            </a:endParaRPr>
          </a:p>
          <a:p>
            <a:pPr marL="274320" indent="-274320">
              <a:spcBef>
                <a:spcPts val="600"/>
              </a:spcBef>
              <a:buClr>
                <a:schemeClr val="accent2"/>
              </a:buClr>
              <a:buSzPct val="85000"/>
              <a:buFont typeface="Wingdings" pitchFamily="2" charset="2"/>
              <a:buChar char="Q"/>
              <a:defRPr/>
            </a:pPr>
            <a:endParaRPr lang="it-IT" sz="1300" dirty="0"/>
          </a:p>
          <a:p>
            <a:pPr marL="274320" indent="-274320">
              <a:spcBef>
                <a:spcPts val="600"/>
              </a:spcBef>
              <a:buClr>
                <a:schemeClr val="accent2"/>
              </a:buClr>
              <a:buSzPct val="85000"/>
              <a:buFont typeface="Arial" pitchFamily="34" charset="0"/>
              <a:buChar char="•"/>
              <a:defRPr/>
            </a:pPr>
            <a:endParaRPr lang="it-IT" sz="1300" dirty="0"/>
          </a:p>
        </p:txBody>
      </p:sp>
      <p:sp>
        <p:nvSpPr>
          <p:cNvPr id="12" name="Segnaposto contenuto 4"/>
          <p:cNvSpPr txBox="1">
            <a:spLocks/>
          </p:cNvSpPr>
          <p:nvPr/>
        </p:nvSpPr>
        <p:spPr>
          <a:xfrm>
            <a:off x="285720"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a:bodyPr>
          <a:lstStyle/>
          <a:p>
            <a:pPr marL="274320" indent="-274320">
              <a:spcBef>
                <a:spcPts val="600"/>
              </a:spcBef>
              <a:buClr>
                <a:schemeClr val="accent2"/>
              </a:buClr>
              <a:buSzPct val="85000"/>
              <a:defRPr/>
            </a:pPr>
            <a:r>
              <a:rPr lang="it-IT" sz="1600" dirty="0">
                <a:solidFill>
                  <a:srgbClr val="FF0000"/>
                </a:solidFill>
              </a:rPr>
              <a:t>Materiali e Attrezzature</a:t>
            </a:r>
          </a:p>
          <a:p>
            <a:pPr marL="274320" indent="-274320">
              <a:spcBef>
                <a:spcPts val="600"/>
              </a:spcBef>
              <a:buClr>
                <a:schemeClr val="accent2"/>
              </a:buClr>
              <a:buSzPct val="85000"/>
              <a:buFont typeface="Arial" pitchFamily="34" charset="0"/>
              <a:buChar char="•"/>
              <a:defRPr/>
            </a:pPr>
            <a:r>
              <a:rPr lang="it-IT" sz="1600" dirty="0"/>
              <a:t>Libri di testo</a:t>
            </a:r>
          </a:p>
          <a:p>
            <a:pPr marL="274320" indent="-274320">
              <a:spcBef>
                <a:spcPts val="600"/>
              </a:spcBef>
              <a:buClr>
                <a:schemeClr val="accent2"/>
              </a:buClr>
              <a:buSzPct val="85000"/>
              <a:buFont typeface="Arial" pitchFamily="34" charset="0"/>
              <a:buChar char="•"/>
              <a:defRPr/>
            </a:pPr>
            <a:r>
              <a:rPr lang="it-IT" sz="1600" dirty="0"/>
              <a:t>Diapositive e audiovisivi</a:t>
            </a:r>
          </a:p>
          <a:p>
            <a:pPr marL="274320" indent="-274320">
              <a:spcBef>
                <a:spcPts val="600"/>
              </a:spcBef>
              <a:buClr>
                <a:schemeClr val="accent2"/>
              </a:buClr>
              <a:buSzPct val="85000"/>
              <a:buFont typeface="Arial" pitchFamily="34" charset="0"/>
              <a:buChar char="•"/>
              <a:defRPr/>
            </a:pPr>
            <a:r>
              <a:rPr lang="it-IT" sz="1600" dirty="0"/>
              <a:t>Personal computer</a:t>
            </a:r>
          </a:p>
          <a:p>
            <a:pPr marL="274320" indent="-274320">
              <a:spcBef>
                <a:spcPts val="600"/>
              </a:spcBef>
              <a:buClr>
                <a:schemeClr val="accent2"/>
              </a:buClr>
              <a:buSzPct val="85000"/>
              <a:buFont typeface="Arial" pitchFamily="34" charset="0"/>
              <a:buChar char="•"/>
              <a:defRPr/>
            </a:pPr>
            <a:endParaRPr lang="it-IT" sz="1600" dirty="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Autofit/>
          </a:bodyPr>
          <a:lstStyle/>
          <a:p>
            <a:pPr marL="274320" indent="-274320">
              <a:spcBef>
                <a:spcPts val="600"/>
              </a:spcBef>
              <a:buClr>
                <a:schemeClr val="accent2"/>
              </a:buClr>
              <a:buSzPct val="85000"/>
              <a:defRPr/>
            </a:pPr>
            <a:r>
              <a:rPr lang="it-IT" sz="1100" dirty="0">
                <a:solidFill>
                  <a:srgbClr val="FF0000"/>
                </a:solidFill>
              </a:rPr>
              <a:t>Metodologia</a:t>
            </a:r>
          </a:p>
          <a:p>
            <a:pPr marL="274320" indent="-274320">
              <a:spcBef>
                <a:spcPts val="600"/>
              </a:spcBef>
              <a:buClr>
                <a:schemeClr val="accent2"/>
              </a:buClr>
              <a:buSzPct val="85000"/>
              <a:buFont typeface="Arial" pitchFamily="34" charset="0"/>
              <a:buChar char="•"/>
              <a:defRPr/>
            </a:pPr>
            <a:r>
              <a:rPr lang="it-IT" sz="1100" dirty="0"/>
              <a:t>Lezioni frontali</a:t>
            </a:r>
          </a:p>
          <a:p>
            <a:pPr marL="274320" indent="-274320">
              <a:spcBef>
                <a:spcPts val="600"/>
              </a:spcBef>
              <a:buClr>
                <a:schemeClr val="accent2"/>
              </a:buClr>
              <a:buSzPct val="85000"/>
              <a:buFont typeface="Arial" pitchFamily="34" charset="0"/>
              <a:buChar char="•"/>
              <a:defRPr/>
            </a:pPr>
            <a:r>
              <a:rPr lang="it-IT" sz="1100" dirty="0" smtClean="0"/>
              <a:t>Laboratorio di filosofia con lettura diretta di opere filosofiche e testi storiografici</a:t>
            </a:r>
            <a:endParaRPr lang="it-IT" sz="1100" dirty="0"/>
          </a:p>
          <a:p>
            <a:pPr marL="274320" indent="-274320">
              <a:spcBef>
                <a:spcPts val="600"/>
              </a:spcBef>
              <a:buClr>
                <a:schemeClr val="accent2"/>
              </a:buClr>
              <a:buSzPct val="85000"/>
              <a:buFont typeface="Arial" pitchFamily="34" charset="0"/>
              <a:buChar char="•"/>
              <a:defRPr/>
            </a:pPr>
            <a:r>
              <a:rPr lang="it-IT" sz="1100" dirty="0" smtClean="0"/>
              <a:t>Raccolta delle aspettative e dei bisogni, discussione di gruppo</a:t>
            </a:r>
            <a:endParaRPr lang="it-IT" sz="1100" dirty="0"/>
          </a:p>
        </p:txBody>
      </p:sp>
      <p:sp>
        <p:nvSpPr>
          <p:cNvPr id="15" name="Segnaposto contenuto 4"/>
          <p:cNvSpPr txBox="1">
            <a:spLocks/>
          </p:cNvSpPr>
          <p:nvPr/>
        </p:nvSpPr>
        <p:spPr>
          <a:xfrm>
            <a:off x="285720" y="5643578"/>
            <a:ext cx="4125545"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a:bodyPr>
          <a:lstStyle/>
          <a:p>
            <a:pPr marL="274320" indent="-274320">
              <a:spcBef>
                <a:spcPts val="600"/>
              </a:spcBef>
              <a:buClr>
                <a:schemeClr val="accent2"/>
              </a:buClr>
              <a:buSzPct val="85000"/>
              <a:defRPr/>
            </a:pPr>
            <a:r>
              <a:rPr lang="it-IT" dirty="0">
                <a:solidFill>
                  <a:srgbClr val="FF0000"/>
                </a:solidFill>
              </a:rPr>
              <a:t>Tempi</a:t>
            </a:r>
          </a:p>
          <a:p>
            <a:pPr marL="274320" indent="-274320">
              <a:spcBef>
                <a:spcPts val="600"/>
              </a:spcBef>
              <a:buClr>
                <a:schemeClr val="accent2"/>
              </a:buClr>
              <a:buSzPct val="85000"/>
              <a:buFont typeface="Arial" pitchFamily="34" charset="0"/>
              <a:buChar char="•"/>
              <a:defRPr/>
            </a:pPr>
            <a:r>
              <a:rPr lang="it-IT" dirty="0"/>
              <a:t>12  ore di lezioni a scuola </a:t>
            </a:r>
          </a:p>
          <a:p>
            <a:pPr marL="274320" indent="-274320">
              <a:spcBef>
                <a:spcPts val="600"/>
              </a:spcBef>
              <a:buClr>
                <a:schemeClr val="accent2"/>
              </a:buClr>
              <a:buSzPct val="85000"/>
              <a:buFont typeface="Arial" pitchFamily="34" charset="0"/>
              <a:buChar char="•"/>
              <a:defRPr/>
            </a:pPr>
            <a:endParaRPr lang="it-IT" dirty="0"/>
          </a:p>
        </p:txBody>
      </p:sp>
      <p:sp>
        <p:nvSpPr>
          <p:cNvPr id="13" name="Segnaposto contenuto 4"/>
          <p:cNvSpPr txBox="1">
            <a:spLocks/>
          </p:cNvSpPr>
          <p:nvPr/>
        </p:nvSpPr>
        <p:spPr>
          <a:xfrm>
            <a:off x="285720" y="571480"/>
            <a:ext cx="4125545"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Autofit/>
          </a:bodyPr>
          <a:lstStyle/>
          <a:p>
            <a:pPr marL="274320" indent="-274320">
              <a:spcBef>
                <a:spcPts val="600"/>
              </a:spcBef>
              <a:buClr>
                <a:schemeClr val="accent2"/>
              </a:buClr>
              <a:buSzPct val="85000"/>
              <a:defRPr/>
            </a:pPr>
            <a:r>
              <a:rPr lang="it-IT" sz="1400" dirty="0">
                <a:solidFill>
                  <a:srgbClr val="FF0000"/>
                </a:solidFill>
              </a:rPr>
              <a:t>Cosa fa il docente</a:t>
            </a:r>
          </a:p>
          <a:p>
            <a:pPr marL="274320" indent="-274320">
              <a:spcBef>
                <a:spcPts val="600"/>
              </a:spcBef>
              <a:buClr>
                <a:schemeClr val="accent2"/>
              </a:buClr>
              <a:buSzPct val="85000"/>
              <a:buFont typeface="Arial" pitchFamily="34" charset="0"/>
              <a:buChar char="•"/>
              <a:defRPr/>
            </a:pPr>
            <a:r>
              <a:rPr lang="it-IT" sz="1400" dirty="0"/>
              <a:t>Presenta l’obiettivo della programmazione.</a:t>
            </a:r>
          </a:p>
          <a:p>
            <a:pPr marL="274320" indent="-274320">
              <a:spcBef>
                <a:spcPts val="600"/>
              </a:spcBef>
              <a:buClr>
                <a:schemeClr val="accent2"/>
              </a:buClr>
              <a:buSzPct val="85000"/>
              <a:buFont typeface="Arial" pitchFamily="34" charset="0"/>
              <a:buChar char="•"/>
              <a:defRPr/>
            </a:pPr>
            <a:r>
              <a:rPr lang="it-IT" sz="1400" dirty="0"/>
              <a:t>Presenta l’obiettivo della programmazione, introduce gli allievi alla lettura delle immagini iconografiche dell’opera.</a:t>
            </a:r>
          </a:p>
          <a:p>
            <a:pPr marL="274320" indent="-274320">
              <a:spcBef>
                <a:spcPts val="600"/>
              </a:spcBef>
              <a:buClr>
                <a:schemeClr val="accent2"/>
              </a:buClr>
              <a:buSzPct val="85000"/>
              <a:buFont typeface="Arial" pitchFamily="34" charset="0"/>
              <a:buChar char="•"/>
              <a:defRPr/>
            </a:pPr>
            <a:r>
              <a:rPr lang="it-IT" sz="1400" dirty="0"/>
              <a:t>Si sofferma sul concetto </a:t>
            </a:r>
            <a:r>
              <a:rPr lang="it-IT" sz="1400" dirty="0" smtClean="0"/>
              <a:t>di noia e dolore nell’uomo</a:t>
            </a:r>
            <a:endParaRPr lang="it-IT" sz="1400" dirty="0"/>
          </a:p>
          <a:p>
            <a:pPr marL="274320" indent="-274320">
              <a:spcBef>
                <a:spcPts val="600"/>
              </a:spcBef>
              <a:buClr>
                <a:schemeClr val="accent2"/>
              </a:buClr>
              <a:buSzPct val="85000"/>
              <a:buFont typeface="Arial" pitchFamily="34" charset="0"/>
              <a:buChar char="•"/>
              <a:defRPr/>
            </a:pPr>
            <a:endParaRPr lang="it-IT" sz="1400" dirty="0"/>
          </a:p>
        </p:txBody>
      </p:sp>
      <p:sp>
        <p:nvSpPr>
          <p:cNvPr id="16" name="Pagina iniziale 15">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437264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par>
                          <p:cTn id="38" fill="hold">
                            <p:stCondLst>
                              <p:cond delay="2000"/>
                            </p:stCondLst>
                            <p:childTnLst>
                              <p:par>
                                <p:cTn id="39" presetID="4"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par>
                          <p:cTn id="42" fill="hold">
                            <p:stCondLst>
                              <p:cond delay="2500"/>
                            </p:stCondLst>
                            <p:childTnLst>
                              <p:par>
                                <p:cTn id="43" presetID="4"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childTnLst>
                          </p:cTn>
                        </p:par>
                        <p:par>
                          <p:cTn id="50" fill="hold">
                            <p:stCondLst>
                              <p:cond delay="3500"/>
                            </p:stCondLst>
                            <p:childTnLst>
                              <p:par>
                                <p:cTn id="51" presetID="4"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11" grpId="0" animBg="1"/>
      <p:bldP spid="12" grpId="0" animBg="1"/>
      <p:bldP spid="14" grpId="0" animBg="1"/>
      <p:bldP spid="15"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«La dimensione umana per Schopenhauer» </a:t>
            </a:r>
            <a:endParaRPr lang="it-IT" dirty="0"/>
          </a:p>
        </p:txBody>
      </p:sp>
      <p:sp>
        <p:nvSpPr>
          <p:cNvPr id="11" name="Segnaposto contenuto 10"/>
          <p:cNvSpPr>
            <a:spLocks noGrp="1"/>
          </p:cNvSpPr>
          <p:nvPr>
            <p:ph sz="half" idx="2"/>
          </p:nvPr>
        </p:nvSpPr>
        <p:spPr>
          <a:xfrm>
            <a:off x="4000496" y="1524000"/>
            <a:ext cx="4707640" cy="4572000"/>
          </a:xfrm>
        </p:spPr>
        <p:txBody>
          <a:bodyPr>
            <a:normAutofit fontScale="92500"/>
          </a:bodyPr>
          <a:lstStyle/>
          <a:p>
            <a:r>
              <a:rPr lang="it-IT" dirty="0" smtClean="0"/>
              <a:t>Schopenhauer ha una visione tragica e sconsolata della condizione umana e considera il mondo dominato da una forza irrazionale che è la volontà. La tesi principale di Schopenhauer è che la realtà sia costituita da una forza cieca presente ovunque, non riconducibile alla ragione, ossia la volontà. Egli identifica la realtà con la volontà.</a:t>
            </a:r>
            <a:endParaRPr lang="it-IT" dirty="0"/>
          </a:p>
        </p:txBody>
      </p:sp>
      <p:pic>
        <p:nvPicPr>
          <p:cNvPr id="3" name="Segnaposto contenuto 2"/>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500035" y="1888622"/>
            <a:ext cx="3394546" cy="3657599"/>
          </a:xfrm>
          <a:prstGeom prst="rect">
            <a:avLst/>
          </a:prstGeom>
          <a:ln>
            <a:noFill/>
          </a:ln>
          <a:effectLst>
            <a:softEdge rad="112500"/>
          </a:effectLst>
        </p:spPr>
      </p:pic>
      <p:sp>
        <p:nvSpPr>
          <p:cNvPr id="6" name="Pagina iniziale 5">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005633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ox(in)">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dirty="0" smtClean="0"/>
              <a:t>«La radice dell’infelicità»</a:t>
            </a:r>
            <a:endParaRPr lang="it-IT" dirty="0"/>
          </a:p>
        </p:txBody>
      </p:sp>
      <p:sp>
        <p:nvSpPr>
          <p:cNvPr id="11" name="Segnaposto contenuto 10"/>
          <p:cNvSpPr>
            <a:spLocks noGrp="1"/>
          </p:cNvSpPr>
          <p:nvPr>
            <p:ph sz="half" idx="2"/>
          </p:nvPr>
        </p:nvSpPr>
        <p:spPr>
          <a:xfrm>
            <a:off x="3082896" y="1837346"/>
            <a:ext cx="5432455" cy="4339617"/>
          </a:xfrm>
        </p:spPr>
        <p:txBody>
          <a:bodyPr>
            <a:normAutofit fontScale="92500" lnSpcReduction="20000"/>
          </a:bodyPr>
          <a:lstStyle/>
          <a:p>
            <a:r>
              <a:rPr lang="it-IT" dirty="0" smtClean="0"/>
              <a:t>La radice dell’infelicità umana sta nel fatto che la volontà in sé è infinita, ma si oggettiva in esseri finiti, i quali rappresentano quindi una forma inadeguata per la realizzazione di quella volontà infinita.</a:t>
            </a:r>
          </a:p>
          <a:p>
            <a:r>
              <a:rPr lang="it-IT" dirty="0" smtClean="0"/>
              <a:t>Ma la volontà continua a vivere negli esseri spingendoli ad una continua affermazione di sé, a una lotta di ciascuno contro tutti, e ogni atto che l’uomo compie non è altro che l’affermarsi di questa volontà (uomo: strumento della volontà).</a:t>
            </a:r>
            <a:endParaRPr lang="it-IT" dirty="0"/>
          </a:p>
        </p:txBody>
      </p:sp>
      <p:pic>
        <p:nvPicPr>
          <p:cNvPr id="14" name="Segnaposto contenuto 13"/>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714348" y="2000240"/>
            <a:ext cx="2286016" cy="2722789"/>
          </a:xfrm>
        </p:spPr>
      </p:pic>
      <p:sp>
        <p:nvSpPr>
          <p:cNvPr id="6" name="Pagina iniziale 5">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07108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childTnLst>
                          </p:cTn>
                        </p:par>
                        <p:par>
                          <p:cTn id="13" fill="hold">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945" y="365126"/>
            <a:ext cx="7592405" cy="472363"/>
          </a:xfrm>
        </p:spPr>
        <p:txBody>
          <a:bodyPr>
            <a:normAutofit fontScale="90000"/>
          </a:bodyPr>
          <a:lstStyle/>
          <a:p>
            <a:r>
              <a:rPr lang="it-IT" dirty="0" smtClean="0"/>
              <a:t>«La vita umana»</a:t>
            </a:r>
            <a:endParaRPr lang="it-IT" dirty="0"/>
          </a:p>
        </p:txBody>
      </p:sp>
      <p:sp>
        <p:nvSpPr>
          <p:cNvPr id="4" name="Segnaposto contenuto 3"/>
          <p:cNvSpPr>
            <a:spLocks noGrp="1"/>
          </p:cNvSpPr>
          <p:nvPr>
            <p:ph sz="half" idx="2"/>
          </p:nvPr>
        </p:nvSpPr>
        <p:spPr>
          <a:xfrm>
            <a:off x="5715008" y="2025353"/>
            <a:ext cx="3143272" cy="3332473"/>
          </a:xfrm>
        </p:spPr>
        <p:txBody>
          <a:bodyPr/>
          <a:lstStyle/>
          <a:p>
            <a:r>
              <a:rPr lang="it-IT" dirty="0" smtClean="0"/>
              <a:t>La vita è un pendolo che oscilla incessantemente tra il dolore e la noia.</a:t>
            </a:r>
          </a:p>
          <a:p>
            <a:endParaRPr lang="it-IT" dirty="0"/>
          </a:p>
        </p:txBody>
      </p:sp>
      <p:pic>
        <p:nvPicPr>
          <p:cNvPr id="5" name="Segnaposto contenuto 3"/>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71473" y="1381777"/>
            <a:ext cx="4929222" cy="4274007"/>
          </a:xfrm>
          <a:prstGeom prst="rect">
            <a:avLst/>
          </a:prstGeom>
          <a:ln>
            <a:noFill/>
          </a:ln>
          <a:effectLst>
            <a:softEdge rad="112500"/>
          </a:effectLst>
        </p:spPr>
      </p:pic>
      <p:sp>
        <p:nvSpPr>
          <p:cNvPr id="6" name="Pagina iniziale 5">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77955019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561956"/>
          </a:xfrm>
        </p:spPr>
        <p:txBody>
          <a:bodyPr>
            <a:normAutofit fontScale="90000"/>
          </a:bodyPr>
          <a:lstStyle/>
          <a:p>
            <a:pPr algn="ctr"/>
            <a:r>
              <a:rPr lang="it-IT" dirty="0" smtClean="0"/>
              <a:t>PRESENTAZIONE</a:t>
            </a:r>
            <a:endParaRPr lang="it-IT" dirty="0"/>
          </a:p>
        </p:txBody>
      </p:sp>
      <p:sp>
        <p:nvSpPr>
          <p:cNvPr id="3" name="Segnaposto contenuto 2"/>
          <p:cNvSpPr>
            <a:spLocks noGrp="1"/>
          </p:cNvSpPr>
          <p:nvPr>
            <p:ph sz="half" idx="1"/>
          </p:nvPr>
        </p:nvSpPr>
        <p:spPr>
          <a:xfrm>
            <a:off x="0" y="714356"/>
            <a:ext cx="9144000" cy="5929354"/>
          </a:xfrm>
        </p:spPr>
        <p:txBody>
          <a:bodyPr>
            <a:normAutofit fontScale="85000" lnSpcReduction="10000"/>
          </a:bodyPr>
          <a:lstStyle/>
          <a:p>
            <a:r>
              <a:rPr lang="it-IT" dirty="0" smtClean="0"/>
              <a:t>L’unità operativa che segue propone un percorso didattico che vuole integrare contenuti e modalità propri di diverse discipline. L’ottica sottesa è infatti quella della multi e dell’interdisciplinarietà, un’ottica capace cioè di superare la “compartimentazione specialistica e disciplinare” e di aprirsi quindi alla complessità e globalità di stimoli che caratterizzano la realtà e l’esperienza di vita degli alunni. </a:t>
            </a:r>
          </a:p>
          <a:p>
            <a:r>
              <a:rPr lang="it-IT" dirty="0" smtClean="0"/>
              <a:t>In questa prospettiva la figura e l’opera di </a:t>
            </a:r>
            <a:r>
              <a:rPr lang="it-IT" dirty="0" err="1" smtClean="0"/>
              <a:t>Edvard</a:t>
            </a:r>
            <a:r>
              <a:rPr lang="it-IT" dirty="0" smtClean="0"/>
              <a:t> </a:t>
            </a:r>
            <a:r>
              <a:rPr lang="it-IT" dirty="0" err="1" smtClean="0"/>
              <a:t>Munch</a:t>
            </a:r>
            <a:r>
              <a:rPr lang="it-IT" dirty="0" smtClean="0"/>
              <a:t>  sono approcciate superando la consueta angolazione esclusivamente artistica ed adottando un punto di vista spaziale, in grado di dare risalto ai luoghi intesi come immagini mentali e reali. La mutua alleanza fra il codice letterario e quello </a:t>
            </a:r>
            <a:r>
              <a:rPr lang="it-IT" dirty="0" err="1" smtClean="0"/>
              <a:t>iconico-geografico</a:t>
            </a:r>
            <a:r>
              <a:rPr lang="it-IT" dirty="0" smtClean="0"/>
              <a:t> nonché scientifico può rivelarsi efficace nell’alimentare e nel sostenere la motivazione degli alunni: la ricostruzione della storia dell’opera e la sua visualizzazione in immagini spaziali sono infatti uno stimolo per attualizzare e vivificare lo studio dell’opera e meglio percepirne il pensiero e la vicenda umana dell’autore; parimenti, le suggestioni poetiche e visive  contenute nella sua opera possono sollecitare le doti di sensibilità, fantasia e intuizione creativa degli alunni e così orientare e rafforzare il loro interesse per l’arte.</a:t>
            </a:r>
          </a:p>
          <a:p>
            <a:endParaRPr lang="it-IT" dirty="0"/>
          </a:p>
        </p:txBody>
      </p:sp>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152400"/>
            <a:ext cx="8929686" cy="561956"/>
          </a:xfrm>
        </p:spPr>
        <p:txBody>
          <a:bodyPr>
            <a:normAutofit fontScale="90000"/>
          </a:bodyPr>
          <a:lstStyle/>
          <a:p>
            <a:r>
              <a:rPr lang="it-IT" dirty="0" smtClean="0"/>
              <a:t>Gruppo di lavoro:</a:t>
            </a:r>
            <a:endParaRPr lang="it-IT" dirty="0"/>
          </a:p>
        </p:txBody>
      </p:sp>
      <p:sp>
        <p:nvSpPr>
          <p:cNvPr id="3" name="Segnaposto contenuto 2"/>
          <p:cNvSpPr>
            <a:spLocks noGrp="1"/>
          </p:cNvSpPr>
          <p:nvPr>
            <p:ph sz="half" idx="1"/>
          </p:nvPr>
        </p:nvSpPr>
        <p:spPr>
          <a:xfrm>
            <a:off x="285720" y="857232"/>
            <a:ext cx="8472518" cy="5238768"/>
          </a:xfrm>
        </p:spPr>
        <p:txBody>
          <a:bodyPr/>
          <a:lstStyle/>
          <a:p>
            <a:pPr>
              <a:buFont typeface="Wingdings" pitchFamily="2" charset="2"/>
              <a:buChar char="Q"/>
            </a:pPr>
            <a:r>
              <a:rPr lang="it-IT" dirty="0" smtClean="0"/>
              <a:t>D’Errico Elena				-	A060</a:t>
            </a:r>
          </a:p>
          <a:p>
            <a:pPr>
              <a:buFont typeface="Wingdings" pitchFamily="2" charset="2"/>
              <a:buChar char="Q"/>
            </a:pPr>
            <a:r>
              <a:rPr lang="it-IT" dirty="0" smtClean="0"/>
              <a:t>D’Esposito Carmelo			-	C290</a:t>
            </a:r>
          </a:p>
          <a:p>
            <a:pPr>
              <a:buFont typeface="Wingdings" pitchFamily="2" charset="2"/>
              <a:buChar char="Q"/>
            </a:pPr>
            <a:r>
              <a:rPr lang="it-IT" dirty="0" smtClean="0"/>
              <a:t>Di </a:t>
            </a:r>
            <a:r>
              <a:rPr lang="it-IT" dirty="0" err="1" smtClean="0"/>
              <a:t>Biase</a:t>
            </a:r>
            <a:r>
              <a:rPr lang="it-IT" dirty="0" smtClean="0"/>
              <a:t> Luisa				-	A050</a:t>
            </a:r>
          </a:p>
          <a:p>
            <a:pPr>
              <a:buFont typeface="Wingdings" pitchFamily="2" charset="2"/>
              <a:buChar char="Q"/>
            </a:pPr>
            <a:r>
              <a:rPr lang="it-IT" dirty="0" smtClean="0"/>
              <a:t>Di Caprio Roberta			-	A050</a:t>
            </a:r>
          </a:p>
          <a:p>
            <a:pPr>
              <a:buFont typeface="Wingdings" pitchFamily="2" charset="2"/>
              <a:buChar char="Q"/>
            </a:pPr>
            <a:r>
              <a:rPr lang="it-IT" dirty="0" smtClean="0"/>
              <a:t>Di Fiore Concetta			-	A043</a:t>
            </a:r>
          </a:p>
          <a:p>
            <a:pPr>
              <a:buFont typeface="Wingdings" pitchFamily="2" charset="2"/>
              <a:buChar char="Q"/>
            </a:pPr>
            <a:r>
              <a:rPr lang="it-IT" dirty="0" smtClean="0"/>
              <a:t>Di Fiore Giovanna			-	A059</a:t>
            </a:r>
          </a:p>
          <a:p>
            <a:pPr>
              <a:buFont typeface="Wingdings" pitchFamily="2" charset="2"/>
              <a:buChar char="Q"/>
            </a:pPr>
            <a:r>
              <a:rPr lang="it-IT" dirty="0" smtClean="0"/>
              <a:t>Di Paola Luigi				-	C320</a:t>
            </a:r>
          </a:p>
          <a:p>
            <a:pPr>
              <a:buFont typeface="Wingdings" pitchFamily="2" charset="2"/>
              <a:buChar char="Q"/>
            </a:pPr>
            <a:r>
              <a:rPr lang="it-IT" dirty="0" smtClean="0"/>
              <a:t>Di </a:t>
            </a:r>
            <a:r>
              <a:rPr lang="it-IT" dirty="0" err="1" smtClean="0"/>
              <a:t>Stasio</a:t>
            </a:r>
            <a:r>
              <a:rPr lang="it-IT" dirty="0" smtClean="0"/>
              <a:t> Gaspare Desiderio Luigi	-	</a:t>
            </a:r>
            <a:r>
              <a:rPr lang="it-IT" dirty="0" smtClean="0"/>
              <a:t>C230</a:t>
            </a:r>
          </a:p>
          <a:p>
            <a:pPr>
              <a:buFont typeface="Wingdings" pitchFamily="2" charset="2"/>
              <a:buChar char="Q"/>
            </a:pPr>
            <a:r>
              <a:rPr lang="it-IT" dirty="0" err="1" smtClean="0"/>
              <a:t>Donnarumma</a:t>
            </a:r>
            <a:r>
              <a:rPr lang="it-IT" dirty="0" smtClean="0"/>
              <a:t> Rosa			-	A050</a:t>
            </a:r>
            <a:endParaRPr lang="it-IT" dirty="0" smtClean="0"/>
          </a:p>
          <a:p>
            <a:pPr>
              <a:buFont typeface="Wingdings" pitchFamily="2" charset="2"/>
              <a:buChar char="Q"/>
            </a:pPr>
            <a:r>
              <a:rPr lang="it-IT" dirty="0" smtClean="0"/>
              <a:t>Ermenegildo Margherita		-	A050</a:t>
            </a:r>
          </a:p>
          <a:p>
            <a:pPr>
              <a:buFont typeface="Wingdings" pitchFamily="2" charset="2"/>
              <a:buChar char="Q"/>
            </a:pPr>
            <a:endParaRPr lang="it-IT" dirty="0"/>
          </a:p>
        </p:txBody>
      </p:sp>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2400"/>
            <a:ext cx="9144000" cy="633394"/>
          </a:xfrm>
        </p:spPr>
        <p:txBody>
          <a:bodyPr>
            <a:normAutofit fontScale="90000"/>
          </a:bodyPr>
          <a:lstStyle/>
          <a:p>
            <a:pPr algn="ctr"/>
            <a:r>
              <a:rPr lang="it-IT" b="1" dirty="0" smtClean="0"/>
              <a:t>METODO CON ULTRASUONI</a:t>
            </a:r>
            <a:endParaRPr lang="it-IT" b="1" dirty="0"/>
          </a:p>
        </p:txBody>
      </p:sp>
      <p:sp>
        <p:nvSpPr>
          <p:cNvPr id="3" name="Segnaposto contenuto 2"/>
          <p:cNvSpPr>
            <a:spLocks noGrp="1"/>
          </p:cNvSpPr>
          <p:nvPr>
            <p:ph sz="half" idx="1"/>
          </p:nvPr>
        </p:nvSpPr>
        <p:spPr>
          <a:xfrm>
            <a:off x="142844" y="928670"/>
            <a:ext cx="4286280" cy="2547942"/>
          </a:xfrm>
        </p:spPr>
        <p:txBody>
          <a:bodyPr>
            <a:normAutofit fontScale="77500" lnSpcReduction="20000"/>
          </a:bodyPr>
          <a:lstStyle/>
          <a:p>
            <a:pPr algn="just">
              <a:buFont typeface="Wingdings" pitchFamily="2" charset="2"/>
              <a:buChar char="Q"/>
            </a:pPr>
            <a:r>
              <a:rPr lang="it-IT" dirty="0" smtClean="0"/>
              <a:t>Questo metodo per la ricerca di difetti interni ai materiali (soffiature, bolle, inclusioni) si basa sulla proprietà che hanno gli ultrasuoni di propagarsi in linea retta nei mezzi solidi, liquidi e gassosi subendo fenomeni di riflessione e/o di rifrazione sulla superficie di separazione di due mezzi differenti.</a:t>
            </a:r>
            <a:endParaRPr lang="it-IT" dirty="0"/>
          </a:p>
        </p:txBody>
      </p:sp>
      <p:sp>
        <p:nvSpPr>
          <p:cNvPr id="4" name="Segnaposto contenuto 3"/>
          <p:cNvSpPr>
            <a:spLocks noGrp="1"/>
          </p:cNvSpPr>
          <p:nvPr>
            <p:ph sz="half" idx="2"/>
          </p:nvPr>
        </p:nvSpPr>
        <p:spPr>
          <a:xfrm>
            <a:off x="4643438" y="4214818"/>
            <a:ext cx="4274250" cy="1643074"/>
          </a:xfrm>
        </p:spPr>
        <p:txBody>
          <a:bodyPr>
            <a:normAutofit fontScale="77500" lnSpcReduction="20000"/>
          </a:bodyPr>
          <a:lstStyle/>
          <a:p>
            <a:pPr algn="just">
              <a:buFont typeface="Wingdings" pitchFamily="2" charset="2"/>
              <a:buChar char="Q"/>
            </a:pPr>
            <a:r>
              <a:rPr lang="it-IT" dirty="0" smtClean="0"/>
              <a:t>Gli ultrasuoni sono inoltre soggetti a fenomeni di diffusione e di diffrazione e vengono attenuati nella propagazione in un mezzo, sia per cause strutturali che geometriche.</a:t>
            </a:r>
            <a:endParaRPr lang="it-IT" dirty="0"/>
          </a:p>
        </p:txBody>
      </p:sp>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1026" name="Picture 2" descr="F:\l'urlo\0.jpg"/>
          <p:cNvPicPr>
            <a:picLocks noChangeAspect="1" noChangeArrowheads="1"/>
          </p:cNvPicPr>
          <p:nvPr/>
        </p:nvPicPr>
        <p:blipFill>
          <a:blip r:embed="rId3" cstate="print"/>
          <a:srcRect l="1562" t="2083" r="1562" b="2083"/>
          <a:stretch>
            <a:fillRect/>
          </a:stretch>
        </p:blipFill>
        <p:spPr bwMode="auto">
          <a:xfrm>
            <a:off x="4500562" y="785794"/>
            <a:ext cx="4429156" cy="3286148"/>
          </a:xfrm>
          <a:prstGeom prst="rect">
            <a:avLst/>
          </a:prstGeom>
          <a:ln>
            <a:noFill/>
          </a:ln>
          <a:effectLst>
            <a:softEdge rad="112500"/>
          </a:effectLst>
        </p:spPr>
      </p:pic>
      <p:pic>
        <p:nvPicPr>
          <p:cNvPr id="1027" name="Picture 3" descr="F:\l'urlo\DSC04082.JPG"/>
          <p:cNvPicPr>
            <a:picLocks noChangeAspect="1" noChangeArrowheads="1"/>
          </p:cNvPicPr>
          <p:nvPr/>
        </p:nvPicPr>
        <p:blipFill>
          <a:blip r:embed="rId4" cstate="print"/>
          <a:srcRect/>
          <a:stretch>
            <a:fillRect/>
          </a:stretch>
        </p:blipFill>
        <p:spPr bwMode="auto">
          <a:xfrm>
            <a:off x="500034" y="3500438"/>
            <a:ext cx="4000528" cy="3000396"/>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out)">
                                      <p:cBhvr>
                                        <p:cTn id="15" dur="500"/>
                                        <p:tgtEl>
                                          <p:spTgt spid="1026"/>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trips(downRight)">
                                      <p:cBhvr>
                                        <p:cTn id="19" dur="500"/>
                                        <p:tgtEl>
                                          <p:spTgt spid="4">
                                            <p:txEl>
                                              <p:pRg st="0" end="0"/>
                                            </p:txEl>
                                          </p:spTgt>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out)">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Prerequisiti:</a:t>
            </a:r>
          </a:p>
          <a:p>
            <a:pPr lvl="1"/>
            <a:r>
              <a:rPr lang="it-IT" dirty="0" smtClean="0"/>
              <a:t>Conoscere i fondamenti della fisica</a:t>
            </a:r>
          </a:p>
          <a:p>
            <a:pPr lvl="1"/>
            <a:r>
              <a:rPr lang="it-IT" dirty="0" smtClean="0"/>
              <a:t>Conoscere le relazioni tra spostamento, velocità e accelerazione</a:t>
            </a:r>
          </a:p>
          <a:p>
            <a:pPr lvl="1"/>
            <a:r>
              <a:rPr lang="it-IT" dirty="0" smtClean="0"/>
              <a:t>Conoscere le funzioni esponenziali</a:t>
            </a:r>
            <a:endParaRPr lang="it-IT" dirty="0"/>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smtClean="0"/>
              <a:t>Obiettivi:</a:t>
            </a:r>
          </a:p>
          <a:p>
            <a:pPr lvl="1"/>
            <a:r>
              <a:rPr lang="it-IT" dirty="0" smtClean="0"/>
              <a:t>Conoscere i concetti base legati alla propagazione ed interazione delle onde </a:t>
            </a:r>
          </a:p>
          <a:p>
            <a:pPr lvl="1"/>
            <a:r>
              <a:rPr lang="it-IT" dirty="0" smtClean="0"/>
              <a:t>Sapere il principio su cui si basa la propagazione del suono</a:t>
            </a:r>
          </a:p>
          <a:p>
            <a:pPr lvl="1"/>
            <a:r>
              <a:rPr lang="it-IT" dirty="0" smtClean="0"/>
              <a:t>Conoscere le applicazioni più comuni delle onde </a:t>
            </a:r>
          </a:p>
          <a:p>
            <a:pPr lvl="1"/>
            <a:r>
              <a:rPr lang="it-IT" dirty="0" smtClean="0"/>
              <a:t>Essere in grado di descrivere le apparecchiature di uso comune</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LAB. </a:t>
            </a:r>
            <a:r>
              <a:rPr lang="it-IT" b="1" dirty="0" err="1" smtClean="0"/>
              <a:t>DI</a:t>
            </a:r>
            <a:r>
              <a:rPr lang="it-IT" b="1" dirty="0" smtClean="0"/>
              <a:t> FISICA</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lnSpcReduction="10000"/>
          </a:bodyPr>
          <a:lstStyle/>
          <a:p>
            <a:pPr algn="ctr"/>
            <a:r>
              <a:rPr lang="it-IT" sz="2800" dirty="0" smtClean="0"/>
              <a:t>LE ONDE E  LA LORO PROPAGAZIONE</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2" name="Picture 2" descr="http://4.bp.blogspot.com/-B7I4bbvbcaM/TwxO73CcP1I/AAAAAAAAADU/x4BqNamdBno/s320/onde+sonore.jpg"/>
          <p:cNvPicPr>
            <a:picLocks noChangeAspect="1" noChangeArrowheads="1"/>
          </p:cNvPicPr>
          <p:nvPr/>
        </p:nvPicPr>
        <p:blipFill>
          <a:blip r:embed="rId3" cstate="print"/>
          <a:srcRect/>
          <a:stretch>
            <a:fillRect/>
          </a:stretch>
        </p:blipFill>
        <p:spPr bwMode="auto">
          <a:xfrm>
            <a:off x="827584" y="4243920"/>
            <a:ext cx="3312368" cy="1902405"/>
          </a:xfrm>
          <a:prstGeom prst="rect">
            <a:avLst/>
          </a:prstGeom>
          <a:noFill/>
        </p:spPr>
      </p:pic>
      <p:pic>
        <p:nvPicPr>
          <p:cNvPr id="2054" name="Picture 6" descr="http://www.vocalcoaching.it/images/cheryl_OndeSonore2.jpg"/>
          <p:cNvPicPr>
            <a:picLocks noChangeAspect="1" noChangeArrowheads="1"/>
          </p:cNvPicPr>
          <p:nvPr/>
        </p:nvPicPr>
        <p:blipFill>
          <a:blip r:embed="rId4" cstate="print"/>
          <a:srcRect/>
          <a:stretch>
            <a:fillRect/>
          </a:stretch>
        </p:blipFill>
        <p:spPr bwMode="auto">
          <a:xfrm>
            <a:off x="2447940" y="2357430"/>
            <a:ext cx="4267200" cy="1685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box(in)">
                                      <p:cBhvr>
                                        <p:cTn id="11" dur="500"/>
                                        <p:tgtEl>
                                          <p:spTgt spid="205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strips(downLeft)">
                                      <p:cBhvr>
                                        <p:cTn id="24" dur="500"/>
                                        <p:tgtEl>
                                          <p:spTgt spid="3">
                                            <p:bg/>
                                          </p:spTgt>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strips(downLeft)">
                                      <p:cBhvr>
                                        <p:cTn id="28" dur="500"/>
                                        <p:tgtEl>
                                          <p:spTgt spid="3">
                                            <p:txEl>
                                              <p:pRg st="0" end="0"/>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strips(downLeft)">
                                      <p:cBhvr>
                                        <p:cTn id="31" dur="500"/>
                                        <p:tgtEl>
                                          <p:spTgt spid="3">
                                            <p:txEl>
                                              <p:pRg st="1" end="1"/>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trips(downLeft)">
                                      <p:cBhvr>
                                        <p:cTn id="34" dur="500"/>
                                        <p:tgtEl>
                                          <p:spTgt spid="3">
                                            <p:txEl>
                                              <p:pRg st="2" end="2"/>
                                            </p:txEl>
                                          </p:spTgt>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500"/>
                                        <p:tgtEl>
                                          <p:spTgt spid="3">
                                            <p:txEl>
                                              <p:pRg st="3" end="3"/>
                                            </p:txEl>
                                          </p:spTgt>
                                        </p:tgtEl>
                                      </p:cBhvr>
                                    </p:animEffect>
                                  </p:childTnLst>
                                </p:cTn>
                              </p:par>
                            </p:childTnLst>
                          </p:cTn>
                        </p:par>
                        <p:par>
                          <p:cTn id="38" fill="hold">
                            <p:stCondLst>
                              <p:cond delay="1500"/>
                            </p:stCondLst>
                            <p:childTnLst>
                              <p:par>
                                <p:cTn id="39" presetID="4"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ox(in)">
                                      <p:cBhvr>
                                        <p:cTn id="41" dur="500"/>
                                        <p:tgtEl>
                                          <p:spTgt spid="2"/>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strips(downRight)">
                                      <p:cBhvr>
                                        <p:cTn id="44" dur="500"/>
                                        <p:tgtEl>
                                          <p:spTgt spid="4">
                                            <p:bg/>
                                          </p:spTgt>
                                        </p:tgtEl>
                                      </p:cBhvr>
                                    </p:animEffect>
                                  </p:childTnLst>
                                </p:cTn>
                              </p:par>
                            </p:childTnLst>
                          </p:cTn>
                        </p:par>
                        <p:par>
                          <p:cTn id="45" fill="hold">
                            <p:stCondLst>
                              <p:cond delay="2000"/>
                            </p:stCondLst>
                            <p:childTnLst>
                              <p:par>
                                <p:cTn id="46" presetID="18" presetClass="entr" presetSubtype="6" fill="hold" grpId="0" nodeType="after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strips(downRight)">
                                      <p:cBhvr>
                                        <p:cTn id="48" dur="500"/>
                                        <p:tgtEl>
                                          <p:spTgt spid="4">
                                            <p:txEl>
                                              <p:pRg st="0" end="0"/>
                                            </p:txEl>
                                          </p:spTgt>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strips(downRight)">
                                      <p:cBhvr>
                                        <p:cTn id="51" dur="500"/>
                                        <p:tgtEl>
                                          <p:spTgt spid="4">
                                            <p:txEl>
                                              <p:pRg st="1" end="1"/>
                                            </p:txEl>
                                          </p:spTgt>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strips(downRight)">
                                      <p:cBhvr>
                                        <p:cTn id="54" dur="500"/>
                                        <p:tgtEl>
                                          <p:spTgt spid="4">
                                            <p:txEl>
                                              <p:pRg st="2" end="2"/>
                                            </p:txEl>
                                          </p:spTgt>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strips(downRight)">
                                      <p:cBhvr>
                                        <p:cTn id="57" dur="500"/>
                                        <p:tgtEl>
                                          <p:spTgt spid="4">
                                            <p:txEl>
                                              <p:pRg st="3" end="3"/>
                                            </p:txEl>
                                          </p:spTgt>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strips(downRight)">
                                      <p:cBhvr>
                                        <p:cTn id="6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550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61576"/>
          </a:xfrm>
        </p:spPr>
        <p:style>
          <a:lnRef idx="2">
            <a:schemeClr val="accent3">
              <a:shade val="50000"/>
            </a:schemeClr>
          </a:lnRef>
          <a:fillRef idx="1">
            <a:schemeClr val="accent3"/>
          </a:fillRef>
          <a:effectRef idx="0">
            <a:schemeClr val="accent3"/>
          </a:effectRef>
          <a:fontRef idx="minor">
            <a:schemeClr val="lt1"/>
          </a:fontRef>
        </p:style>
        <p:txBody>
          <a:bodyPr>
            <a:normAutofit fontScale="55000" lnSpcReduction="20000"/>
          </a:bodyPr>
          <a:lstStyle/>
          <a:p>
            <a:pPr>
              <a:buNone/>
            </a:pPr>
            <a:r>
              <a:rPr lang="it-IT" dirty="0" smtClean="0">
                <a:solidFill>
                  <a:srgbClr val="FF0000"/>
                </a:solidFill>
              </a:rPr>
              <a:t>Cosa fa lo studente</a:t>
            </a:r>
          </a:p>
          <a:p>
            <a:r>
              <a:rPr lang="it-IT" dirty="0" smtClean="0"/>
              <a:t>Ascolta, prende appunti e chiede delucidazioni</a:t>
            </a:r>
          </a:p>
          <a:p>
            <a:r>
              <a:rPr lang="it-IT" dirty="0" smtClean="0"/>
              <a:t>Ascolta e prende appunti per poter essere in grado di svolgere esercizi in Laboratorio</a:t>
            </a:r>
          </a:p>
          <a:p>
            <a:r>
              <a:rPr lang="it-IT" dirty="0" smtClean="0"/>
              <a:t>Contribuisce alla realizzazione di una mappa concettuale dell’argomento</a:t>
            </a:r>
          </a:p>
          <a:p>
            <a:r>
              <a:rPr lang="it-IT" dirty="0" smtClean="0"/>
              <a:t>Svolge una ricerca approfondita ed elabora, all’interno del gruppo, la descrizione delle apparecchiature di uso comune per l’analisi delle onde </a:t>
            </a:r>
          </a:p>
          <a:p>
            <a:r>
              <a:rPr lang="it-IT" dirty="0" smtClean="0"/>
              <a:t>Si esercita nella classificazione delle onde secondo la frequenza ( sonora, luminosa ,micro) </a:t>
            </a:r>
          </a:p>
        </p:txBody>
      </p:sp>
      <p:sp>
        <p:nvSpPr>
          <p:cNvPr id="9" name="Segnaposto contenuto 4"/>
          <p:cNvSpPr txBox="1">
            <a:spLocks/>
          </p:cNvSpPr>
          <p:nvPr/>
        </p:nvSpPr>
        <p:spPr>
          <a:xfrm>
            <a:off x="214282" y="571480"/>
            <a:ext cx="4143404"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62500" lnSpcReduction="20000"/>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Presenta l’obiettivo della programmazione.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Introduce  lo studio delle onde in generale classificazione ; divide in gruppi gli studenti (2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Introduce il metodo per esaminare le onde sonore attraverso un software rappresentazione grafica dell’ onda ;Assegna ad ogni gruppo esercizi pratici (3 ore)</a:t>
            </a:r>
          </a:p>
          <a:p>
            <a:pPr marL="274320" lvl="0" indent="-274320">
              <a:spcBef>
                <a:spcPts val="600"/>
              </a:spcBef>
              <a:buClr>
                <a:schemeClr val="accent2"/>
              </a:buClr>
              <a:buSzPct val="85000"/>
              <a:buFont typeface="Arial" pitchFamily="34" charset="0"/>
              <a:buChar char="•"/>
              <a:defRPr/>
            </a:pPr>
            <a:r>
              <a:rPr lang="it-IT" sz="2600" dirty="0" smtClean="0"/>
              <a:t>Introduce  l’analisi dell’interazione tra onde con  Ondoscopio; Assegna ad ogni gruppo esercizi pratici (3 ore)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5429264"/>
            <a:ext cx="4143404" cy="1000132"/>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Verifica e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Valutazione in itinere, con valore informativo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Valutazione  della prova pratica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
        <p:nvSpPr>
          <p:cNvPr id="12" name="Segnaposto contenuto 4"/>
          <p:cNvSpPr txBox="1">
            <a:spLocks/>
          </p:cNvSpPr>
          <p:nvPr/>
        </p:nvSpPr>
        <p:spPr>
          <a:xfrm>
            <a:off x="214282"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Materiali e Attrezzature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Diapositive immagini filmati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Postazioni con PC Desktop  per ogni gruppo di  studenti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Attrezzature e strumenti specifici(ondoscopio, laser,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Metodologia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frontale e partecipata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interattiva</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Lezione con l’utilizzo delle Attrezzature di laboratorio </a:t>
            </a:r>
          </a:p>
        </p:txBody>
      </p:sp>
      <p:sp>
        <p:nvSpPr>
          <p:cNvPr id="15" name="Segnaposto contenuto 4"/>
          <p:cNvSpPr txBox="1">
            <a:spLocks/>
          </p:cNvSpPr>
          <p:nvPr/>
        </p:nvSpPr>
        <p:spPr>
          <a:xfrm>
            <a:off x="214282" y="5643578"/>
            <a:ext cx="4143404"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5 ore di lezione in laboratorio, cui si aggiungono </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2600" dirty="0" smtClean="0"/>
              <a:t>3 ore per la prove pratica: con ondoscopio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par>
                          <p:cTn id="38" fill="hold">
                            <p:stCondLst>
                              <p:cond delay="2000"/>
                            </p:stCondLst>
                            <p:childTnLst>
                              <p:par>
                                <p:cTn id="39" presetID="4"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par>
                          <p:cTn id="42" fill="hold">
                            <p:stCondLst>
                              <p:cond delay="2500"/>
                            </p:stCondLst>
                            <p:childTnLst>
                              <p:par>
                                <p:cTn id="43" presetID="4"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childTnLst>
                          </p:cTn>
                        </p:par>
                        <p:par>
                          <p:cTn id="50" fill="hold">
                            <p:stCondLst>
                              <p:cond delay="3500"/>
                            </p:stCondLst>
                            <p:childTnLst>
                              <p:par>
                                <p:cTn id="51" presetID="4"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animBg="1"/>
      <p:bldP spid="11"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2400"/>
            <a:ext cx="9144000" cy="633394"/>
          </a:xfrm>
        </p:spPr>
        <p:txBody>
          <a:bodyPr>
            <a:normAutofit fontScale="90000"/>
          </a:bodyPr>
          <a:lstStyle/>
          <a:p>
            <a:pPr algn="ctr"/>
            <a:r>
              <a:rPr lang="it-IT" b="1" dirty="0" smtClean="0"/>
              <a:t>Analisi con Ondoscopio</a:t>
            </a:r>
            <a:endParaRPr lang="it-IT" b="1" dirty="0"/>
          </a:p>
        </p:txBody>
      </p:sp>
      <p:sp>
        <p:nvSpPr>
          <p:cNvPr id="3" name="Segnaposto contenuto 2"/>
          <p:cNvSpPr>
            <a:spLocks noGrp="1"/>
          </p:cNvSpPr>
          <p:nvPr>
            <p:ph sz="half" idx="1"/>
          </p:nvPr>
        </p:nvSpPr>
        <p:spPr>
          <a:xfrm>
            <a:off x="142844" y="928670"/>
            <a:ext cx="4286280" cy="1780250"/>
          </a:xfrm>
        </p:spPr>
        <p:txBody>
          <a:bodyPr>
            <a:normAutofit fontScale="77500" lnSpcReduction="20000"/>
          </a:bodyPr>
          <a:lstStyle/>
          <a:p>
            <a:pPr algn="just"/>
            <a:r>
              <a:rPr lang="it-IT" dirty="0" smtClean="0"/>
              <a:t>Questa attrezzatura consente di produrre e visualizzare le onde nei liquidi, studiare il loro movimento e i loro fenomeni di propagazione (riflessione, rifrazione, diffrazione interferenza) consente la vi.</a:t>
            </a:r>
            <a:endParaRPr lang="it-IT" dirty="0"/>
          </a:p>
        </p:txBody>
      </p:sp>
      <p:sp>
        <p:nvSpPr>
          <p:cNvPr id="5" name="Pagina iniziale 4">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pic>
        <p:nvPicPr>
          <p:cNvPr id="25602" name="Picture 2" descr="https://www.lsgalilei.org/mediawiki/upload/thumb/4/43/Ondoscopio_acceso.JPG/350px-Ondoscopio_acceso.JPG"/>
          <p:cNvPicPr>
            <a:picLocks noChangeAspect="1" noChangeArrowheads="1"/>
          </p:cNvPicPr>
          <p:nvPr/>
        </p:nvPicPr>
        <p:blipFill>
          <a:blip r:embed="rId3" cstate="print"/>
          <a:srcRect/>
          <a:stretch>
            <a:fillRect/>
          </a:stretch>
        </p:blipFill>
        <p:spPr bwMode="auto">
          <a:xfrm>
            <a:off x="755576" y="2636912"/>
            <a:ext cx="3168352" cy="3583462"/>
          </a:xfrm>
          <a:prstGeom prst="rect">
            <a:avLst/>
          </a:prstGeom>
          <a:noFill/>
        </p:spPr>
      </p:pic>
      <p:pic>
        <p:nvPicPr>
          <p:cNvPr id="25604" name="Picture 4" descr="http://www.liceovittorioveneto.it/aavv/immagini/fis-3.jpg"/>
          <p:cNvPicPr>
            <a:picLocks noChangeAspect="1" noChangeArrowheads="1"/>
          </p:cNvPicPr>
          <p:nvPr/>
        </p:nvPicPr>
        <p:blipFill>
          <a:blip r:embed="rId4" cstate="print"/>
          <a:srcRect/>
          <a:stretch>
            <a:fillRect/>
          </a:stretch>
        </p:blipFill>
        <p:spPr bwMode="auto">
          <a:xfrm>
            <a:off x="4572000" y="764705"/>
            <a:ext cx="4176463" cy="2485989"/>
          </a:xfrm>
          <a:prstGeom prst="rect">
            <a:avLst/>
          </a:prstGeom>
          <a:noFill/>
        </p:spPr>
      </p:pic>
      <p:pic>
        <p:nvPicPr>
          <p:cNvPr id="25608" name="Picture 8" descr="http://members.xoom.virgilio.it/Perrone/audio/Onde-uguale_intensita-diver.gif"/>
          <p:cNvPicPr>
            <a:picLocks noChangeAspect="1" noChangeArrowheads="1"/>
          </p:cNvPicPr>
          <p:nvPr/>
        </p:nvPicPr>
        <p:blipFill>
          <a:blip r:embed="rId5" cstate="print"/>
          <a:srcRect/>
          <a:stretch>
            <a:fillRect/>
          </a:stretch>
        </p:blipFill>
        <p:spPr bwMode="auto">
          <a:xfrm>
            <a:off x="4486465" y="4005064"/>
            <a:ext cx="4100843" cy="2376264"/>
          </a:xfrm>
          <a:prstGeom prst="rect">
            <a:avLst/>
          </a:prstGeom>
          <a:noFill/>
        </p:spPr>
      </p:pic>
      <p:sp>
        <p:nvSpPr>
          <p:cNvPr id="13" name="Segnaposto contenuto 3"/>
          <p:cNvSpPr>
            <a:spLocks noGrp="1"/>
          </p:cNvSpPr>
          <p:nvPr>
            <p:ph sz="half" idx="2"/>
          </p:nvPr>
        </p:nvSpPr>
        <p:spPr>
          <a:xfrm>
            <a:off x="4427984" y="3356992"/>
            <a:ext cx="4032448" cy="850986"/>
          </a:xfrm>
        </p:spPr>
        <p:txBody>
          <a:bodyPr>
            <a:normAutofit fontScale="77500" lnSpcReduction="20000"/>
          </a:bodyPr>
          <a:lstStyle/>
          <a:p>
            <a:pPr algn="just"/>
            <a:r>
              <a:rPr lang="it-IT" dirty="0" smtClean="0"/>
              <a:t>Rappresentazione grafica di onde sonore</a:t>
            </a:r>
            <a:endParaRPr lang="it-IT"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strips(downRight)">
                                      <p:cBhvr>
                                        <p:cTn id="15" dur="500"/>
                                        <p:tgtEl>
                                          <p:spTgt spid="13">
                                            <p:txEl>
                                              <p:pRg st="0" end="0"/>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5602"/>
                                        </p:tgtEl>
                                        <p:attrNameLst>
                                          <p:attrName>style.visibility</p:attrName>
                                        </p:attrNameLst>
                                      </p:cBhvr>
                                      <p:to>
                                        <p:strVal val="visible"/>
                                      </p:to>
                                    </p:set>
                                    <p:animEffect transition="in" filter="box(in)">
                                      <p:cBhvr>
                                        <p:cTn id="19" dur="500"/>
                                        <p:tgtEl>
                                          <p:spTgt spid="25602"/>
                                        </p:tgtEl>
                                      </p:cBhvr>
                                    </p:animEffect>
                                  </p:childTnLst>
                                </p:cTn>
                              </p:par>
                              <p:par>
                                <p:cTn id="20" presetID="4" presetClass="entr" presetSubtype="16" fill="hold" nodeType="with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box(in)">
                                      <p:cBhvr>
                                        <p:cTn id="22" dur="500"/>
                                        <p:tgtEl>
                                          <p:spTgt spid="25604"/>
                                        </p:tgtEl>
                                      </p:cBhvr>
                                    </p:animEffect>
                                  </p:childTnLst>
                                </p:cTn>
                              </p:par>
                              <p:par>
                                <p:cTn id="23" presetID="4" presetClass="entr" presetSubtype="16" fill="hold" nodeType="withEffect">
                                  <p:stCondLst>
                                    <p:cond delay="0"/>
                                  </p:stCondLst>
                                  <p:childTnLst>
                                    <p:set>
                                      <p:cBhvr>
                                        <p:cTn id="24" dur="1" fill="hold">
                                          <p:stCondLst>
                                            <p:cond delay="0"/>
                                          </p:stCondLst>
                                        </p:cTn>
                                        <p:tgtEl>
                                          <p:spTgt spid="25608"/>
                                        </p:tgtEl>
                                        <p:attrNameLst>
                                          <p:attrName>style.visibility</p:attrName>
                                        </p:attrNameLst>
                                      </p:cBhvr>
                                      <p:to>
                                        <p:strVal val="visible"/>
                                      </p:to>
                                    </p:set>
                                    <p:animEffect transition="in" filter="box(in)">
                                      <p:cBhvr>
                                        <p:cTn id="25"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314" y="1000108"/>
            <a:ext cx="4286248" cy="5214974"/>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r>
              <a:rPr lang="it-IT" dirty="0" smtClean="0"/>
              <a:t>Prerequisiti:</a:t>
            </a:r>
          </a:p>
          <a:p>
            <a:r>
              <a:rPr lang="it-IT" dirty="0" smtClean="0"/>
              <a:t>Conoscenza dei principali assi </a:t>
            </a:r>
            <a:r>
              <a:rPr lang="it-IT" dirty="0" err="1" smtClean="0"/>
              <a:t>storico-culturali</a:t>
            </a:r>
            <a:r>
              <a:rPr lang="it-IT" dirty="0" smtClean="0"/>
              <a:t> del Novecento</a:t>
            </a:r>
          </a:p>
          <a:p>
            <a:r>
              <a:rPr lang="it-IT" dirty="0" smtClean="0"/>
              <a:t>Aver acquisito le tecniche principali per l’analisi testuale di un testo in prosa e di un testo in versi</a:t>
            </a:r>
          </a:p>
          <a:p>
            <a:r>
              <a:rPr lang="it-IT" dirty="0" smtClean="0"/>
              <a:t>Saper strutturare con sufficiente competenze linguistiche sia testi scritti che esposizioni orali</a:t>
            </a:r>
          </a:p>
        </p:txBody>
      </p:sp>
      <p:sp>
        <p:nvSpPr>
          <p:cNvPr id="4" name="Segnaposto contenuto 3"/>
          <p:cNvSpPr>
            <a:spLocks noGrp="1"/>
          </p:cNvSpPr>
          <p:nvPr>
            <p:ph sz="half" idx="2"/>
          </p:nvPr>
        </p:nvSpPr>
        <p:spPr>
          <a:xfrm>
            <a:off x="4643438" y="1000108"/>
            <a:ext cx="4286248" cy="5214974"/>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r>
              <a:rPr lang="it-IT" dirty="0" smtClean="0"/>
              <a:t>Obiettivi:</a:t>
            </a:r>
          </a:p>
          <a:p>
            <a:r>
              <a:rPr lang="it-IT" dirty="0" smtClean="0"/>
              <a:t>Saper inserire l’opera in un determinato contesto storico</a:t>
            </a:r>
          </a:p>
          <a:p>
            <a:r>
              <a:rPr lang="it-IT" dirty="0" smtClean="0"/>
              <a:t>Saper cogliere le interrelazioni tra concetto e immagine</a:t>
            </a:r>
          </a:p>
          <a:p>
            <a:r>
              <a:rPr lang="it-IT" dirty="0" smtClean="0"/>
              <a:t>Saper leggere e interpretare testi non letterari ricavandone informazioni significative</a:t>
            </a:r>
          </a:p>
          <a:p>
            <a:r>
              <a:rPr lang="it-IT" dirty="0" smtClean="0"/>
              <a:t>Saper cogliere i legami del processo culturale con altri ambiti disciplinari</a:t>
            </a:r>
            <a:endParaRPr lang="it-IT" dirty="0"/>
          </a:p>
        </p:txBody>
      </p:sp>
      <p:sp>
        <p:nvSpPr>
          <p:cNvPr id="5" name="Titolo 3"/>
          <p:cNvSpPr>
            <a:spLocks noGrp="1"/>
          </p:cNvSpPr>
          <p:nvPr>
            <p:ph type="title"/>
          </p:nvPr>
        </p:nvSpPr>
        <p:spPr>
          <a:xfrm>
            <a:off x="0" y="80962"/>
            <a:ext cx="9144000" cy="490518"/>
          </a:xfrm>
        </p:spPr>
        <p:txBody>
          <a:bodyPr>
            <a:normAutofit fontScale="90000"/>
          </a:bodyPr>
          <a:lstStyle/>
          <a:p>
            <a:pPr algn="ctr"/>
            <a:r>
              <a:rPr lang="it-IT" b="1" dirty="0" smtClean="0"/>
              <a:t>ITALIANO</a:t>
            </a:r>
            <a:endParaRPr lang="it-IT" b="1" dirty="0"/>
          </a:p>
        </p:txBody>
      </p:sp>
      <p:sp>
        <p:nvSpPr>
          <p:cNvPr id="6" name="Segnaposto contenuto 4"/>
          <p:cNvSpPr txBox="1">
            <a:spLocks/>
          </p:cNvSpPr>
          <p:nvPr/>
        </p:nvSpPr>
        <p:spPr>
          <a:xfrm>
            <a:off x="0" y="500042"/>
            <a:ext cx="9144000" cy="500066"/>
          </a:xfrm>
          <a:prstGeom prst="rect">
            <a:avLst/>
          </a:prstGeom>
        </p:spPr>
        <p:txBody>
          <a:bodyPr vert="horz">
            <a:normAutofit fontScale="92500"/>
          </a:bodyPr>
          <a:lstStyle/>
          <a:p>
            <a:pPr algn="ctr"/>
            <a:r>
              <a:rPr lang="it-IT" sz="2800" dirty="0" smtClean="0"/>
              <a:t>ANGOSCIA ESISTENZIALE: SOLITUDINE E DISPERAZIONE</a:t>
            </a:r>
            <a:endParaRPr lang="it-IT" sz="2800" dirty="0"/>
          </a:p>
        </p:txBody>
      </p:sp>
      <p:sp>
        <p:nvSpPr>
          <p:cNvPr id="9" name="Pagina iniziale 8">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strips(downRight)">
                                      <p:cBhvr>
                                        <p:cTn id="15" dur="500"/>
                                        <p:tgtEl>
                                          <p:spTgt spid="3">
                                            <p:bg/>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Right)">
                                      <p:cBhvr>
                                        <p:cTn id="19" dur="500"/>
                                        <p:tgtEl>
                                          <p:spTgt spid="3">
                                            <p:txEl>
                                              <p:pRg st="0" end="0"/>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trips(downRight)">
                                      <p:cBhvr>
                                        <p:cTn id="23" dur="500"/>
                                        <p:tgtEl>
                                          <p:spTgt spid="3">
                                            <p:txEl>
                                              <p:pRg st="1" end="1"/>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Right)">
                                      <p:cBhvr>
                                        <p:cTn id="27" dur="500"/>
                                        <p:tgtEl>
                                          <p:spTgt spid="3">
                                            <p:txEl>
                                              <p:pRg st="2" end="2"/>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Right)">
                                      <p:cBhvr>
                                        <p:cTn id="31" dur="500"/>
                                        <p:tgtEl>
                                          <p:spTgt spid="3">
                                            <p:txEl>
                                              <p:pRg st="3" end="3"/>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strips(downRight)">
                                      <p:cBhvr>
                                        <p:cTn id="35" dur="500"/>
                                        <p:tgtEl>
                                          <p:spTgt spid="4">
                                            <p:bg/>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strips(downRight)">
                                      <p:cBhvr>
                                        <p:cTn id="39" dur="500"/>
                                        <p:tgtEl>
                                          <p:spTgt spid="4">
                                            <p:txEl>
                                              <p:pRg st="0" end="0"/>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strips(downRight)">
                                      <p:cBhvr>
                                        <p:cTn id="43" dur="500"/>
                                        <p:tgtEl>
                                          <p:spTgt spid="4">
                                            <p:txEl>
                                              <p:pRg st="1" end="1"/>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strips(downRight)">
                                      <p:cBhvr>
                                        <p:cTn id="47" dur="500"/>
                                        <p:tgtEl>
                                          <p:spTgt spid="4">
                                            <p:txEl>
                                              <p:pRg st="2" end="2"/>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strips(downRight)">
                                      <p:cBhvr>
                                        <p:cTn id="51" dur="500"/>
                                        <p:tgtEl>
                                          <p:spTgt spid="4">
                                            <p:txEl>
                                              <p:pRg st="3" end="3"/>
                                            </p:txEl>
                                          </p:spTgt>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strips(downRight)">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14282" y="142852"/>
            <a:ext cx="8501122" cy="357190"/>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lgn="ctr">
              <a:buNone/>
            </a:pPr>
            <a:r>
              <a:rPr lang="it-IT" dirty="0" smtClean="0"/>
              <a:t>FASI </a:t>
            </a:r>
            <a:r>
              <a:rPr lang="it-IT" dirty="0" err="1" smtClean="0"/>
              <a:t>DI</a:t>
            </a:r>
            <a:r>
              <a:rPr lang="it-IT" dirty="0" smtClean="0"/>
              <a:t> LAVORO</a:t>
            </a:r>
            <a:endParaRPr lang="it-IT" dirty="0"/>
          </a:p>
        </p:txBody>
      </p:sp>
      <p:sp>
        <p:nvSpPr>
          <p:cNvPr id="6" name="Segnaposto contenuto 5"/>
          <p:cNvSpPr>
            <a:spLocks noGrp="1"/>
          </p:cNvSpPr>
          <p:nvPr>
            <p:ph sz="half" idx="2"/>
          </p:nvPr>
        </p:nvSpPr>
        <p:spPr>
          <a:xfrm>
            <a:off x="4572000" y="571480"/>
            <a:ext cx="4143404" cy="3361576"/>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buNone/>
            </a:pPr>
            <a:r>
              <a:rPr lang="it-IT" sz="1400" dirty="0" smtClean="0">
                <a:solidFill>
                  <a:srgbClr val="FF0000"/>
                </a:solidFill>
                <a:latin typeface="+mj-lt"/>
              </a:rPr>
              <a:t>Cosa fa lo studente</a:t>
            </a:r>
          </a:p>
          <a:p>
            <a:r>
              <a:rPr lang="it-IT" sz="2100" dirty="0" smtClean="0">
                <a:solidFill>
                  <a:schemeClr val="tx1"/>
                </a:solidFill>
                <a:latin typeface="+mj-lt"/>
                <a:ea typeface="Times New Roman"/>
              </a:rPr>
              <a:t>Ascolta, prende appunti e chiede delucidazioni.</a:t>
            </a:r>
          </a:p>
          <a:p>
            <a:r>
              <a:rPr lang="it-IT" sz="2100" dirty="0" smtClean="0">
                <a:solidFill>
                  <a:schemeClr val="tx1"/>
                </a:solidFill>
                <a:latin typeface="+mj-lt"/>
                <a:ea typeface="Times New Roman"/>
              </a:rPr>
              <a:t>Legge e analizza i testi proposti</a:t>
            </a:r>
          </a:p>
          <a:p>
            <a:r>
              <a:rPr lang="it-IT" sz="2100" dirty="0" smtClean="0">
                <a:solidFill>
                  <a:schemeClr val="tx1"/>
                </a:solidFill>
                <a:latin typeface="+mj-lt"/>
                <a:ea typeface="Times New Roman"/>
              </a:rPr>
              <a:t>Reperisce foto, audio o altro materiale relativi ai temi trattati</a:t>
            </a:r>
          </a:p>
          <a:p>
            <a:r>
              <a:rPr lang="it-IT" sz="2100" dirty="0" smtClean="0">
                <a:solidFill>
                  <a:schemeClr val="tx1"/>
                </a:solidFill>
                <a:latin typeface="+mj-lt"/>
                <a:ea typeface="Times New Roman"/>
              </a:rPr>
              <a:t>Contribuisce a costruire una mappa concettuale dell’argomento partendo da un’immagine che lo ho particolarmente emozionato, spiegandone il </a:t>
            </a:r>
            <a:r>
              <a:rPr lang="it-IT" sz="2100" dirty="0" err="1" smtClean="0">
                <a:solidFill>
                  <a:schemeClr val="tx1"/>
                </a:solidFill>
                <a:latin typeface="+mj-lt"/>
                <a:ea typeface="Times New Roman"/>
              </a:rPr>
              <a:t>perchè</a:t>
            </a:r>
            <a:endParaRPr lang="it-IT" sz="2100" dirty="0" smtClean="0">
              <a:solidFill>
                <a:schemeClr val="tx1"/>
              </a:solidFill>
              <a:latin typeface="+mj-lt"/>
              <a:ea typeface="Times New Roman"/>
            </a:endParaRPr>
          </a:p>
          <a:p>
            <a:r>
              <a:rPr lang="it-IT" sz="2100" dirty="0" smtClean="0">
                <a:solidFill>
                  <a:schemeClr val="tx1"/>
                </a:solidFill>
                <a:latin typeface="+mj-lt"/>
                <a:ea typeface="Times New Roman"/>
              </a:rPr>
              <a:t>Lavora in gruppo per rafforzare le proprie conoscenze e creare un lavoro multimediale</a:t>
            </a:r>
            <a:endParaRPr lang="it-IT" sz="2100" dirty="0" smtClean="0">
              <a:latin typeface="+mj-lt"/>
            </a:endParaRPr>
          </a:p>
        </p:txBody>
      </p:sp>
      <p:sp>
        <p:nvSpPr>
          <p:cNvPr id="10" name="Pagina iniziale 9">
            <a:hlinkClick r:id="" action="ppaction://hlinkshowjump?jump=firstslide" highlightClick="1"/>
          </p:cNvPr>
          <p:cNvSpPr/>
          <p:nvPr/>
        </p:nvSpPr>
        <p:spPr>
          <a:xfrm>
            <a:off x="8643966" y="6500834"/>
            <a:ext cx="500034" cy="357166"/>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1" name="Segnaposto contenuto 4"/>
          <p:cNvSpPr txBox="1">
            <a:spLocks/>
          </p:cNvSpPr>
          <p:nvPr/>
        </p:nvSpPr>
        <p:spPr>
          <a:xfrm>
            <a:off x="4572000" y="5429264"/>
            <a:ext cx="4143404" cy="1000132"/>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300" dirty="0" smtClean="0">
                <a:solidFill>
                  <a:srgbClr val="FF0000"/>
                </a:solidFill>
              </a:rPr>
              <a:t>Verifica e Valutazione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300" dirty="0" smtClean="0"/>
              <a:t>Valutazione in itinere, con valore informativo</a:t>
            </a:r>
          </a:p>
          <a:p>
            <a:pPr marL="274320" indent="-274320">
              <a:spcBef>
                <a:spcPts val="600"/>
              </a:spcBef>
              <a:buClr>
                <a:schemeClr val="accent2"/>
              </a:buClr>
              <a:buSzPct val="85000"/>
              <a:buFont typeface="Arial" pitchFamily="34" charset="0"/>
              <a:buChar char="•"/>
              <a:defRPr/>
            </a:pPr>
            <a:r>
              <a:rPr lang="it-IT" sz="1300" dirty="0" smtClean="0">
                <a:solidFill>
                  <a:schemeClr val="tx1"/>
                </a:solidFill>
              </a:rPr>
              <a:t>Valutazione della presentazione orale dell’ipertesto</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pitchFamily="2" charset="2"/>
              <a:buChar char="Q"/>
              <a:tabLst/>
              <a:defRPr/>
            </a:pPr>
            <a:endParaRPr lang="it-IT" sz="1300" dirty="0" smtClean="0"/>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300" dirty="0" smtClean="0"/>
          </a:p>
        </p:txBody>
      </p:sp>
      <p:sp>
        <p:nvSpPr>
          <p:cNvPr id="12" name="Segnaposto contenuto 4"/>
          <p:cNvSpPr txBox="1">
            <a:spLocks/>
          </p:cNvSpPr>
          <p:nvPr/>
        </p:nvSpPr>
        <p:spPr>
          <a:xfrm>
            <a:off x="214282" y="4000504"/>
            <a:ext cx="4143404" cy="1571636"/>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600" dirty="0" smtClean="0">
                <a:solidFill>
                  <a:srgbClr val="FF0000"/>
                </a:solidFill>
              </a:rPr>
              <a:t>Materiali e Attrezzature</a:t>
            </a:r>
          </a:p>
          <a:p>
            <a:pPr marL="274320" lvl="0" indent="-274320">
              <a:spcBef>
                <a:spcPts val="600"/>
              </a:spcBef>
              <a:buClr>
                <a:schemeClr val="accent2"/>
              </a:buClr>
              <a:buSzPct val="85000"/>
              <a:buFont typeface="Arial" pitchFamily="34" charset="0"/>
              <a:buChar char="•"/>
              <a:defRPr/>
            </a:pPr>
            <a:r>
              <a:rPr lang="it-IT" sz="1600" dirty="0" smtClean="0"/>
              <a:t>Libri di testo</a:t>
            </a:r>
          </a:p>
          <a:p>
            <a:pPr marL="274320" lvl="0" indent="-274320">
              <a:spcBef>
                <a:spcPts val="600"/>
              </a:spcBef>
              <a:buClr>
                <a:schemeClr val="accent2"/>
              </a:buClr>
              <a:buSzPct val="85000"/>
              <a:buFont typeface="Arial" pitchFamily="34" charset="0"/>
              <a:buChar char="•"/>
              <a:defRPr/>
            </a:pPr>
            <a:r>
              <a:rPr lang="it-IT" sz="1600" dirty="0" smtClean="0"/>
              <a:t>Diapositive e audiovisivi</a:t>
            </a:r>
          </a:p>
          <a:p>
            <a:pPr marL="274320" lvl="0" indent="-274320">
              <a:spcBef>
                <a:spcPts val="600"/>
              </a:spcBef>
              <a:buClr>
                <a:schemeClr val="accent2"/>
              </a:buClr>
              <a:buSzPct val="85000"/>
              <a:buFont typeface="Arial" pitchFamily="34" charset="0"/>
              <a:buChar char="•"/>
              <a:defRPr/>
            </a:pPr>
            <a:r>
              <a:rPr lang="it-IT" sz="1600" dirty="0" smtClean="0"/>
              <a:t>Personal computer</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600" dirty="0" smtClean="0"/>
          </a:p>
        </p:txBody>
      </p:sp>
      <p:sp>
        <p:nvSpPr>
          <p:cNvPr id="14" name="Segnaposto contenuto 4"/>
          <p:cNvSpPr txBox="1">
            <a:spLocks/>
          </p:cNvSpPr>
          <p:nvPr/>
        </p:nvSpPr>
        <p:spPr>
          <a:xfrm>
            <a:off x="4572000" y="4000504"/>
            <a:ext cx="4143404" cy="135732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100" dirty="0" smtClean="0">
                <a:solidFill>
                  <a:srgbClr val="FF0000"/>
                </a:solidFill>
              </a:rPr>
              <a:t>Metodologia</a:t>
            </a:r>
          </a:p>
          <a:p>
            <a:pPr marL="274320" lvl="0" indent="-274320">
              <a:spcBef>
                <a:spcPts val="600"/>
              </a:spcBef>
              <a:buClr>
                <a:schemeClr val="accent2"/>
              </a:buClr>
              <a:buSzPct val="85000"/>
              <a:buFont typeface="Arial" pitchFamily="34" charset="0"/>
              <a:buChar char="•"/>
              <a:defRPr/>
            </a:pPr>
            <a:r>
              <a:rPr lang="it-IT" sz="1100" dirty="0" smtClean="0"/>
              <a:t>Lezioni frontali</a:t>
            </a:r>
          </a:p>
          <a:p>
            <a:pPr marL="274320" lvl="0" indent="-274320">
              <a:spcBef>
                <a:spcPts val="600"/>
              </a:spcBef>
              <a:buClr>
                <a:schemeClr val="accent2"/>
              </a:buClr>
              <a:buSzPct val="85000"/>
              <a:buFont typeface="Arial" pitchFamily="34" charset="0"/>
              <a:buChar char="•"/>
              <a:defRPr/>
            </a:pPr>
            <a:r>
              <a:rPr lang="it-IT" sz="1100" dirty="0" smtClean="0"/>
              <a:t>Letture guidate e analisi di brani in prosa e in poesia</a:t>
            </a:r>
          </a:p>
          <a:p>
            <a:pPr marL="274320" lvl="0" indent="-274320">
              <a:spcBef>
                <a:spcPts val="600"/>
              </a:spcBef>
              <a:buClr>
                <a:schemeClr val="accent2"/>
              </a:buClr>
              <a:buSzPct val="85000"/>
              <a:buFont typeface="Arial" pitchFamily="34" charset="0"/>
              <a:buChar char="•"/>
              <a:defRPr/>
            </a:pPr>
            <a:r>
              <a:rPr lang="it-IT" sz="1100" dirty="0" smtClean="0"/>
              <a:t>Lettura di un testo di una canzone di Vasco Rossi e visione di un film per sottolineare il valore universale di alcuni concetti</a:t>
            </a:r>
          </a:p>
        </p:txBody>
      </p:sp>
      <p:sp>
        <p:nvSpPr>
          <p:cNvPr id="15" name="Segnaposto contenuto 4"/>
          <p:cNvSpPr txBox="1">
            <a:spLocks/>
          </p:cNvSpPr>
          <p:nvPr/>
        </p:nvSpPr>
        <p:spPr>
          <a:xfrm>
            <a:off x="214282" y="5643578"/>
            <a:ext cx="4143404" cy="1000132"/>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vert="horz">
            <a:normAutofit fontScale="6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2600" dirty="0" smtClean="0">
                <a:solidFill>
                  <a:srgbClr val="FF0000"/>
                </a:solidFill>
              </a:rPr>
              <a:t>Tempi</a:t>
            </a:r>
          </a:p>
          <a:p>
            <a:pPr marL="274320" lvl="0" indent="-274320">
              <a:spcBef>
                <a:spcPts val="600"/>
              </a:spcBef>
              <a:buClr>
                <a:schemeClr val="accent2"/>
              </a:buClr>
              <a:buSzPct val="85000"/>
              <a:buFont typeface="Arial" pitchFamily="34" charset="0"/>
              <a:buChar char="•"/>
              <a:defRPr/>
            </a:pPr>
            <a:r>
              <a:rPr lang="it-IT" sz="2600" dirty="0" smtClean="0"/>
              <a:t>12  ore di lezioni a scuola a cui si aggiungeranno 2 ore dedicate alla visione del film</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2600" dirty="0" smtClean="0"/>
          </a:p>
        </p:txBody>
      </p:sp>
      <p:sp>
        <p:nvSpPr>
          <p:cNvPr id="13" name="Segnaposto contenuto 4"/>
          <p:cNvSpPr txBox="1">
            <a:spLocks/>
          </p:cNvSpPr>
          <p:nvPr/>
        </p:nvSpPr>
        <p:spPr>
          <a:xfrm>
            <a:off x="214282" y="571480"/>
            <a:ext cx="4143404"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Autofit/>
          </a:bodyPr>
          <a:lstStyle/>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it-IT" sz="1400" dirty="0" smtClean="0">
                <a:solidFill>
                  <a:srgbClr val="FF0000"/>
                </a:solidFill>
              </a:rPr>
              <a:t>Cosa fa il docente</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lang="it-IT" sz="1400" dirty="0" smtClean="0"/>
              <a:t>Presenta l’obiettivo della programmazione.</a:t>
            </a:r>
          </a:p>
          <a:p>
            <a:pPr marL="274320" lvl="0" indent="-274320">
              <a:spcBef>
                <a:spcPts val="600"/>
              </a:spcBef>
              <a:buClr>
                <a:schemeClr val="accent2"/>
              </a:buClr>
              <a:buSzPct val="85000"/>
              <a:buFont typeface="Arial" pitchFamily="34" charset="0"/>
              <a:buChar char="•"/>
              <a:defRPr/>
            </a:pPr>
            <a:r>
              <a:rPr lang="it-IT" sz="1400" dirty="0" smtClean="0"/>
              <a:t>Presenta l’obiettivo della programmazione, introduce gli allievi alla lettura delle immagini iconografiche dell’opera.</a:t>
            </a:r>
          </a:p>
          <a:p>
            <a:pPr marL="274320" lvl="0" indent="-274320">
              <a:spcBef>
                <a:spcPts val="600"/>
              </a:spcBef>
              <a:buClr>
                <a:schemeClr val="accent2"/>
              </a:buClr>
              <a:buSzPct val="85000"/>
              <a:buFont typeface="Arial" pitchFamily="34" charset="0"/>
              <a:buChar char="•"/>
              <a:defRPr/>
            </a:pPr>
            <a:r>
              <a:rPr lang="it-IT" sz="1400" dirty="0" smtClean="0"/>
              <a:t>Si sofferma sul concetto di solitudine leggendo e commentando la novella “un uomo solo di Pirandello” sul senso di angoscia esistenziale, leggendo una poesia di Quasimodo “Ed è subito sera”e sulla disperazione che si imbatte sull’umanità, proponendo  la visione del film “la solitudine dei numeri primi” di Paolo Giordano  e la lettura del testo della canzone di Vasco Rossi..</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it-IT"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box(in)">
                                      <p:cBhvr>
                                        <p:cTn id="19" dur="500"/>
                                        <p:tgtEl>
                                          <p:spTgt spid="6">
                                            <p:bg/>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ox(in)">
                                      <p:cBhvr>
                                        <p:cTn id="31" dur="500"/>
                                        <p:tgtEl>
                                          <p:spTgt spid="6">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par>
                          <p:cTn id="38" fill="hold">
                            <p:stCondLst>
                              <p:cond delay="2000"/>
                            </p:stCondLst>
                            <p:childTnLst>
                              <p:par>
                                <p:cTn id="39" presetID="4"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par>
                          <p:cTn id="42" fill="hold">
                            <p:stCondLst>
                              <p:cond delay="2500"/>
                            </p:stCondLst>
                            <p:childTnLst>
                              <p:par>
                                <p:cTn id="43" presetID="4"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childTnLst>
                          </p:cTn>
                        </p:par>
                        <p:par>
                          <p:cTn id="50" fill="hold">
                            <p:stCondLst>
                              <p:cond delay="3500"/>
                            </p:stCondLst>
                            <p:childTnLst>
                              <p:par>
                                <p:cTn id="51" presetID="4"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uiExpand="1" build="p" animBg="1"/>
      <p:bldP spid="11" grpId="0" animBg="1"/>
      <p:bldP spid="12" grpId="0" animBg="1"/>
      <p:bldP spid="14" grpId="0" animBg="1"/>
      <p:bldP spid="15"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814</TotalTime>
  <Words>3985</Words>
  <Application>Microsoft Office PowerPoint</Application>
  <PresentationFormat>Presentazione su schermo (4:3)</PresentationFormat>
  <Paragraphs>497</Paragraphs>
  <Slides>35</Slides>
  <Notes>32</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Carta</vt:lpstr>
      <vt:lpstr>Diapositiva 1</vt:lpstr>
      <vt:lpstr>LAB. DI COSTRUZIONI AERONAUTICHE</vt:lpstr>
      <vt:lpstr>Diapositiva 3</vt:lpstr>
      <vt:lpstr>METODO CON ULTRASUONI</vt:lpstr>
      <vt:lpstr>LAB. DI FISICA</vt:lpstr>
      <vt:lpstr>Diapositiva 6</vt:lpstr>
      <vt:lpstr>Analisi con Ondoscopio</vt:lpstr>
      <vt:lpstr>ITALIANO</vt:lpstr>
      <vt:lpstr>Diapositiva 9</vt:lpstr>
      <vt:lpstr>“L’ uomo solo”  di Luigi Pirandello</vt:lpstr>
      <vt:lpstr>Diapositiva 11</vt:lpstr>
      <vt:lpstr>La solitudine dei numeri primi </vt:lpstr>
      <vt:lpstr>CHIMICA</vt:lpstr>
      <vt:lpstr>Diapositiva 14</vt:lpstr>
      <vt:lpstr>LATINO</vt:lpstr>
      <vt:lpstr>Diapositiva 16</vt:lpstr>
      <vt:lpstr>LAB. DI MECCANICA</vt:lpstr>
      <vt:lpstr>Diapositiva 18</vt:lpstr>
      <vt:lpstr>LA SHOAH TRA ORRORE E SOLITUDINE</vt:lpstr>
      <vt:lpstr>Diapositiva 20</vt:lpstr>
      <vt:lpstr>OLTRE LA MEMORIA</vt:lpstr>
      <vt:lpstr>SCIENZE DELLA TERRA</vt:lpstr>
      <vt:lpstr>Diapositiva 23</vt:lpstr>
      <vt:lpstr>Diapositiva 24</vt:lpstr>
      <vt:lpstr>Diapositiva 25</vt:lpstr>
      <vt:lpstr>GEOGRAFIA</vt:lpstr>
      <vt:lpstr>Diapositiva 27</vt:lpstr>
      <vt:lpstr>Diapositiva 28</vt:lpstr>
      <vt:lpstr>FILOSOFIA</vt:lpstr>
      <vt:lpstr>Diapositiva 30</vt:lpstr>
      <vt:lpstr>«La dimensione umana per Schopenhauer» </vt:lpstr>
      <vt:lpstr>«La radice dell’infelicità»</vt:lpstr>
      <vt:lpstr>«La vita umana»</vt:lpstr>
      <vt:lpstr>PRESENTAZIONE</vt:lpstr>
      <vt:lpstr>Gruppo di lavoro: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 Stasio Gaspare Desiderio Luigi</dc:creator>
  <cp:lastModifiedBy>PROPHET</cp:lastModifiedBy>
  <cp:revision>99</cp:revision>
  <dcterms:created xsi:type="dcterms:W3CDTF">2014-05-17T15:06:25Z</dcterms:created>
  <dcterms:modified xsi:type="dcterms:W3CDTF">2014-05-23T05:22:35Z</dcterms:modified>
</cp:coreProperties>
</file>