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5" r:id="rId3"/>
    <p:sldId id="267" r:id="rId4"/>
    <p:sldId id="260" r:id="rId5"/>
    <p:sldId id="269" r:id="rId6"/>
    <p:sldId id="270" r:id="rId7"/>
    <p:sldId id="271" r:id="rId8"/>
    <p:sldId id="272" r:id="rId9"/>
    <p:sldId id="264" r:id="rId10"/>
    <p:sldId id="262" r:id="rId11"/>
    <p:sldId id="273" r:id="rId12"/>
  </p:sldIdLst>
  <p:sldSz cx="9144000" cy="6858000" type="screen4x3"/>
  <p:notesSz cx="6858000" cy="96980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FF00"/>
    <a:srgbClr val="99FF66"/>
    <a:srgbClr val="FCBCF0"/>
    <a:srgbClr val="FCA6F2"/>
    <a:srgbClr val="FFFFFF"/>
    <a:srgbClr val="3399FF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48" d="100"/>
          <a:sy n="48" d="100"/>
        </p:scale>
        <p:origin x="-11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188"/>
          </a:xfrm>
          <a:prstGeom prst="rect">
            <a:avLst/>
          </a:prstGeom>
        </p:spPr>
        <p:txBody>
          <a:bodyPr vert="horz" lIns="94597" tIns="47298" rIns="94597" bIns="4729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188"/>
          </a:xfrm>
          <a:prstGeom prst="rect">
            <a:avLst/>
          </a:prstGeom>
        </p:spPr>
        <p:txBody>
          <a:bodyPr vert="horz" lIns="94597" tIns="47298" rIns="94597" bIns="4729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807EE37E-E25B-4979-BD29-0527B93746D6}" type="datetimeFigureOut">
              <a:rPr lang="it-IT"/>
              <a:pPr>
                <a:defRPr/>
              </a:pPr>
              <a:t>28/04/2014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728663"/>
            <a:ext cx="4846638" cy="363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97" tIns="47298" rIns="94597" bIns="47298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606925"/>
            <a:ext cx="5486400" cy="4364038"/>
          </a:xfrm>
          <a:prstGeom prst="rect">
            <a:avLst/>
          </a:prstGeom>
        </p:spPr>
        <p:txBody>
          <a:bodyPr vert="horz" lIns="94597" tIns="47298" rIns="94597" bIns="47298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210675"/>
            <a:ext cx="2971800" cy="485775"/>
          </a:xfrm>
          <a:prstGeom prst="rect">
            <a:avLst/>
          </a:prstGeom>
        </p:spPr>
        <p:txBody>
          <a:bodyPr vert="horz" lIns="94597" tIns="47298" rIns="94597" bIns="4729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210675"/>
            <a:ext cx="2971800" cy="485775"/>
          </a:xfrm>
          <a:prstGeom prst="rect">
            <a:avLst/>
          </a:prstGeom>
        </p:spPr>
        <p:txBody>
          <a:bodyPr vert="horz" lIns="94597" tIns="47298" rIns="94597" bIns="4729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2F806656-5B02-464E-A19E-1667786F70D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CFE787-37B1-4830-95B2-9CAD7C1019CA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3379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1934D7-6E37-4170-BDB2-C8935A89BA3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3584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92F9E6-0FE8-4081-ABD6-567A62125226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741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3413C6-8853-42AF-9168-70C9A3FACB3E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945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9AF2E7-19E9-4248-8933-0E83B0410478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2150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C234B3-3FAC-4AA2-80EB-02B464F8E351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2355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4174DB-CAC3-45C2-92C8-FB111B7F4C28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2560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BE75EB-995B-4F56-8E2F-143C6D19F2A5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2765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203B48-B17A-4013-BC77-CB8177F1C795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2969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CE71B8-6584-4C68-B392-CA7C95D08922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3174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2AFD01-B5AD-4F48-A60E-90FE53A93832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ECCFC-C9F9-4D8E-9BC4-91B2DBAFB9A9}" type="datetime1">
              <a:rPr lang="it-IT" smtClean="0"/>
              <a:pPr>
                <a:defRPr/>
              </a:pPr>
              <a:t>28/04/2014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39031-E08A-4CD8-ADB2-B82B2D0E56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2D64B-D0B7-4BDD-A960-68AAAAF6AC14}" type="datetime1">
              <a:rPr lang="it-IT" smtClean="0"/>
              <a:pPr>
                <a:defRPr/>
              </a:pPr>
              <a:t>28/04/2014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E8B79-5DD9-4CCF-9906-0D3281FB27E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CD4F3-EC88-43AE-89F2-8BE2AEC47BB6}" type="datetime1">
              <a:rPr lang="it-IT" smtClean="0"/>
              <a:pPr>
                <a:defRPr/>
              </a:pPr>
              <a:t>28/04/2014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EC4A6-C8AC-4784-A1D0-9481BF1394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6AF8F-9B4C-4700-B434-34DDE79E4AE5}" type="datetime1">
              <a:rPr lang="it-IT" smtClean="0"/>
              <a:pPr>
                <a:defRPr/>
              </a:pPr>
              <a:t>28/04/2014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FFC61-E688-4480-B2E9-C92D2589AF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27986-6B7C-4BDB-8967-8C342810CF0E}" type="datetime1">
              <a:rPr lang="it-IT" smtClean="0"/>
              <a:pPr>
                <a:defRPr/>
              </a:pPr>
              <a:t>28/04/2014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C4825-A5A3-4C2B-86E2-A62C6D411B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7E830-1660-4210-A84E-6028B96CD114}" type="datetime1">
              <a:rPr lang="it-IT" smtClean="0"/>
              <a:pPr>
                <a:defRPr/>
              </a:pPr>
              <a:t>28/04/2014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9</a:t>
            </a: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18A8B-D3CB-4600-ACA8-90F2EC14AD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146DE-E408-4DB9-B2F8-C02E11904601}" type="datetime1">
              <a:rPr lang="it-IT" smtClean="0"/>
              <a:pPr>
                <a:defRPr/>
              </a:pPr>
              <a:t>28/04/2014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9</a:t>
            </a: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14B18-6013-44B6-B67B-023A804D16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9BA4A-5319-41E4-81DD-42FD962C78B8}" type="datetime1">
              <a:rPr lang="it-IT" smtClean="0"/>
              <a:pPr>
                <a:defRPr/>
              </a:pPr>
              <a:t>28/04/2014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9</a:t>
            </a: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7517C-410C-4FD7-B809-7BBD59B9CD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5E33A-08C1-486C-94F3-B7044FBA301D}" type="datetime1">
              <a:rPr lang="it-IT" smtClean="0"/>
              <a:pPr>
                <a:defRPr/>
              </a:pPr>
              <a:t>28/04/2014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9</a:t>
            </a: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5EAF6-1F16-41F0-9D4E-1ACBEE158A4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70000-9D39-44CE-8D3F-688C609128E6}" type="datetime1">
              <a:rPr lang="it-IT" smtClean="0"/>
              <a:pPr>
                <a:defRPr/>
              </a:pPr>
              <a:t>28/04/2014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9</a:t>
            </a: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EA908-24A0-4AA5-A760-A32989967E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93286-5659-4EE3-9064-35F78AA05956}" type="datetime1">
              <a:rPr lang="it-IT" smtClean="0"/>
              <a:pPr>
                <a:defRPr/>
              </a:pPr>
              <a:t>28/04/2014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9</a:t>
            </a: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BB80D-2C7E-4B1F-9EFB-A9D46425207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95EF52-D801-457C-80D7-454EB6952281}" type="datetime1">
              <a:rPr lang="it-IT" smtClean="0"/>
              <a:pPr>
                <a:defRPr/>
              </a:pPr>
              <a:t>28/04/2014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it-IT" smtClean="0"/>
              <a:t>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333CF4-845F-40FF-BFA1-1E1BD03BE00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Presentazione%20standard2.pptx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928938" y="2214563"/>
            <a:ext cx="2857500" cy="2428875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5357813" y="4429125"/>
            <a:ext cx="509587" cy="5127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V="1">
            <a:off x="5364163" y="1773238"/>
            <a:ext cx="503237" cy="5762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tangolo arrotondato 28"/>
          <p:cNvSpPr/>
          <p:nvPr/>
        </p:nvSpPr>
        <p:spPr>
          <a:xfrm>
            <a:off x="0" y="2492375"/>
            <a:ext cx="2339975" cy="1728788"/>
          </a:xfrm>
          <a:prstGeom prst="roundRect">
            <a:avLst/>
          </a:prstGeom>
          <a:blipFill>
            <a:blip r:embed="rId4" cstate="print"/>
            <a:stretch>
              <a:fillRect/>
            </a:stretch>
          </a:blip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cxnSp>
        <p:nvCxnSpPr>
          <p:cNvPr id="33" name="Connettore 2 32"/>
          <p:cNvCxnSpPr/>
          <p:nvPr/>
        </p:nvCxnSpPr>
        <p:spPr>
          <a:xfrm flipH="1" flipV="1">
            <a:off x="3059113" y="1989138"/>
            <a:ext cx="217487" cy="431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/>
          <p:cNvSpPr txBox="1"/>
          <p:nvPr/>
        </p:nvSpPr>
        <p:spPr>
          <a:xfrm>
            <a:off x="0" y="2997200"/>
            <a:ext cx="2195513" cy="1230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NAVIGAZIONE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Times New Roman" pitchFamily="18" charset="0"/>
                <a:cs typeface="Times New Roman" pitchFamily="18" charset="0"/>
              </a:rPr>
              <a:t>Convenzione MARPOL 73/78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b="1" i="1" cap="small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Connettore 2 41"/>
          <p:cNvCxnSpPr/>
          <p:nvPr/>
        </p:nvCxnSpPr>
        <p:spPr>
          <a:xfrm flipH="1" flipV="1">
            <a:off x="2484438" y="3357563"/>
            <a:ext cx="287337" cy="71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 flipH="1">
            <a:off x="2843213" y="4581525"/>
            <a:ext cx="504825" cy="431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/>
          <p:cNvSpPr txBox="1"/>
          <p:nvPr/>
        </p:nvSpPr>
        <p:spPr>
          <a:xfrm>
            <a:off x="3276600" y="2781300"/>
            <a:ext cx="221456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cap="all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biodiversità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000" b="1" cap="all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Connettore 2 24"/>
          <p:cNvCxnSpPr/>
          <p:nvPr/>
        </p:nvCxnSpPr>
        <p:spPr>
          <a:xfrm flipH="1">
            <a:off x="6732588" y="2636838"/>
            <a:ext cx="71437" cy="6477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4427538" y="5805488"/>
            <a:ext cx="1081087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flipH="1">
            <a:off x="1835150" y="2133600"/>
            <a:ext cx="215900" cy="431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9" name="Immagine 25" descr="energia.jpg">
            <a:hlinkClick r:id="rId5" action="ppaction://hlinkpres?slideindex=1&amp;slidetitle="/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47813" y="5229225"/>
            <a:ext cx="259238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CasellaDiTesto 30"/>
          <p:cNvSpPr txBox="1"/>
          <p:nvPr/>
        </p:nvSpPr>
        <p:spPr>
          <a:xfrm>
            <a:off x="1763713" y="5229225"/>
            <a:ext cx="1800225" cy="1230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cap="small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Chimica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cap="small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Energie alternative-biomassa</a:t>
            </a:r>
          </a:p>
        </p:txBody>
      </p:sp>
      <p:pic>
        <p:nvPicPr>
          <p:cNvPr id="14351" name="Immagine 23" descr="images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888" y="260350"/>
            <a:ext cx="1943100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CasellaDiTesto 27"/>
          <p:cNvSpPr txBox="1"/>
          <p:nvPr/>
        </p:nvSpPr>
        <p:spPr>
          <a:xfrm>
            <a:off x="6156325" y="1052513"/>
            <a:ext cx="2160588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FISICA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cap="small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Trasmissione di calore</a:t>
            </a:r>
          </a:p>
        </p:txBody>
      </p:sp>
      <p:pic>
        <p:nvPicPr>
          <p:cNvPr id="14353" name="Immagine 31" descr="stretta di mano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76375" y="476250"/>
            <a:ext cx="2554288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CasellaDiTesto 35"/>
          <p:cNvSpPr txBox="1"/>
          <p:nvPr/>
        </p:nvSpPr>
        <p:spPr>
          <a:xfrm>
            <a:off x="1547813" y="404813"/>
            <a:ext cx="237648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cap="small" dirty="0">
                <a:latin typeface="Times New Roman" pitchFamily="18" charset="0"/>
                <a:cs typeface="Times New Roman" pitchFamily="18" charset="0"/>
              </a:rPr>
              <a:t>Geografia  Politica        per l’ambiente</a:t>
            </a:r>
          </a:p>
        </p:txBody>
      </p:sp>
      <p:pic>
        <p:nvPicPr>
          <p:cNvPr id="14355" name="Immagine 22" descr="lavoiser presentazione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40425" y="3357563"/>
            <a:ext cx="2808288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CasellaDiTesto 34"/>
          <p:cNvSpPr txBox="1"/>
          <p:nvPr/>
        </p:nvSpPr>
        <p:spPr>
          <a:xfrm>
            <a:off x="6084888" y="5445125"/>
            <a:ext cx="24479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cap="smal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Laboratorio di chimica </a:t>
            </a:r>
            <a:r>
              <a:rPr lang="it-IT" sz="1400" b="1" cap="smal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legge di conservazione della massa: </a:t>
            </a:r>
            <a:r>
              <a:rPr lang="it-IT" sz="1400" b="1" cap="small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Lavoisier</a:t>
            </a:r>
            <a:r>
              <a:rPr lang="it-IT" sz="1400" b="1" cap="smal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t-IT" sz="1600" b="1" cap="small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5EAF6-1F16-41F0-9D4E-1ACBEE158A48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Immagine 5" descr="biodiversità competenz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987425"/>
            <a:ext cx="7704138" cy="517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it-IT" smtClean="0">
                <a:latin typeface="Times New Roman" pitchFamily="18" charset="0"/>
                <a:cs typeface="Times New Roman" pitchFamily="18" charset="0"/>
              </a:rPr>
              <a:t>METODOLOGIE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23850" y="1484313"/>
            <a:ext cx="4038600" cy="4525962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Illustrazione agli allievi degli obiettivi che si intendono perseguire e del percorso formativo che caratterizzerà ogni singola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U.D.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Sviluppo dei contenuti attraverso lezioni frontali, lezioni discussione, lezioni basate sull’utilizzo di supporti multimediali quali la LIM, lettura di articoli a carattere scientifico ed attività di laboratorio.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</p:txBody>
      </p:sp>
      <p:pic>
        <p:nvPicPr>
          <p:cNvPr id="32772" name="Segnaposto contenuto 4" descr="biodiversità comp 2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076825" y="2349500"/>
            <a:ext cx="2374900" cy="1655763"/>
          </a:xfr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8A8B-D3CB-4600-ACA8-90F2EC14ADFD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geo mano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0825" y="1196975"/>
            <a:ext cx="3673475" cy="5256213"/>
          </a:xfrm>
          <a:prstGeom prst="rect">
            <a:avLst/>
          </a:prstGeom>
          <a:effectLst>
            <a:outerShdw blurRad="50800" dist="50800" dir="5400000" algn="ctr" rotWithShape="0">
              <a:srgbClr val="FCA6F2"/>
            </a:outerShdw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6769100" cy="7207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000" cap="small" dirty="0" smtClean="0">
                <a:latin typeface="Times New Roman" pitchFamily="18" charset="0"/>
                <a:cs typeface="Times New Roman" pitchFamily="18" charset="0"/>
              </a:rPr>
              <a:t>tempi e valutazioni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67944" y="1124743"/>
            <a:ext cx="4618856" cy="5001419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Il modulo si svilupperà nei mesi di marzo ed aprile. Ogni docente, a conclusione del modulo, verificherà gli obiettivi raggiunti tramite prove orali, prove oggettive a risposta multipla di tipo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sommativa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ed eventuali relazioni individuali descrittive delle diverse esperienze condotte in laboratorio.</a:t>
            </a:r>
            <a:endParaRPr lang="it-IT" sz="2800" dirty="0"/>
          </a:p>
        </p:txBody>
      </p:sp>
      <p:sp>
        <p:nvSpPr>
          <p:cNvPr id="34820" name="Segnaposto testo 3"/>
          <p:cNvSpPr>
            <a:spLocks noGrp="1"/>
          </p:cNvSpPr>
          <p:nvPr>
            <p:ph type="body" sz="half" idx="2"/>
          </p:nvPr>
        </p:nvSpPr>
        <p:spPr>
          <a:xfrm>
            <a:off x="468313" y="1341438"/>
            <a:ext cx="2863850" cy="2303462"/>
          </a:xfrm>
        </p:spPr>
        <p:txBody>
          <a:bodyPr/>
          <a:lstStyle/>
          <a:p>
            <a:r>
              <a:rPr lang="it-IT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Belle emozioni riempiono il cuore/vedendo in ogni stagione il tuo splendore/Ti faccio oggi una promessa solenne/ di rispettarti e tenerti pulita in modo perenne./Quando sarò grande e ancora più maturo/insegnerò questo ai bimbi del futuro</a:t>
            </a:r>
            <a:r>
              <a:rPr lang="it-IT" sz="1600" b="1" dirty="0" smtClean="0">
                <a:solidFill>
                  <a:srgbClr val="FBBBFD"/>
                </a:solidFill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endParaRPr lang="it-IT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1600" b="1" i="1" dirty="0" smtClean="0">
              <a:solidFill>
                <a:srgbClr val="FBBBFD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1600" b="1" i="1" dirty="0" smtClean="0">
              <a:solidFill>
                <a:srgbClr val="F9CFF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sz="1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1" name="CasellaDiTesto 5"/>
          <p:cNvSpPr txBox="1">
            <a:spLocks noChangeArrowheads="1"/>
          </p:cNvSpPr>
          <p:nvPr/>
        </p:nvSpPr>
        <p:spPr bwMode="auto">
          <a:xfrm>
            <a:off x="395288" y="4508500"/>
            <a:ext cx="3024187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 i="1" dirty="0">
                <a:solidFill>
                  <a:srgbClr val="FACAF0"/>
                </a:solidFill>
                <a:latin typeface="Times New Roman" pitchFamily="18" charset="0"/>
                <a:cs typeface="Times New Roman" pitchFamily="18" charset="0"/>
              </a:rPr>
              <a:t>Caro ambiente ti scrivo perché se fossi un dottore ti curerei, se fossi un poeta ti reinventerei, se fossi un pittore ti dipingerei. Se fossi un uomo ti rispetterei!</a:t>
            </a:r>
            <a:endParaRPr lang="it-IT" dirty="0">
              <a:solidFill>
                <a:srgbClr val="FACAF0"/>
              </a:solidFill>
              <a:latin typeface="Calibri" pitchFamily="34" charset="0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EA908-24A0-4AA5-A760-A32989967E07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4820" grpId="0" build="p"/>
      <p:bldP spid="348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Perché mai più questi scempi!</a:t>
            </a:r>
          </a:p>
        </p:txBody>
      </p:sp>
      <p:sp>
        <p:nvSpPr>
          <p:cNvPr id="16386" name="Segnaposto contenuto 2"/>
          <p:cNvSpPr>
            <a:spLocks noGrp="1"/>
          </p:cNvSpPr>
          <p:nvPr>
            <p:ph idx="1"/>
          </p:nvPr>
        </p:nvSpPr>
        <p:spPr>
          <a:blipFill dpi="0" rotWithShape="1">
            <a:blip r:embed="rId3" cstate="print">
              <a:lum bright="22000"/>
            </a:blip>
            <a:srcRect/>
            <a:stretch>
              <a:fillRect/>
            </a:stretch>
          </a:blipFill>
        </p:spPr>
        <p:txBody>
          <a:bodyPr/>
          <a:lstStyle/>
          <a:p>
            <a:pPr>
              <a:buFont typeface="Arial" charset="0"/>
              <a:buNone/>
            </a:pPr>
            <a:r>
              <a:rPr lang="it-IT" b="1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FFC61-E688-4480-B2E9-C92D2589AF2D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750" y="476250"/>
            <a:ext cx="3008313" cy="24368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“Piantare alberi è per me un segno di speranza, che dimostra che nel momento</a:t>
            </a:r>
            <a:b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cui agiamo concretamente possiamo fare la differenza”</a:t>
            </a:r>
            <a:b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1600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Wangari</a:t>
            </a:r>
            <a: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Maathai</a:t>
            </a:r>
            <a: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1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Premio Nobel per la Pace nel 2004)</a:t>
            </a:r>
            <a:endParaRPr lang="it-IT" sz="1600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333375"/>
            <a:ext cx="5111750" cy="5792788"/>
          </a:xfrm>
        </p:spPr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it-IT" sz="2800" b="1" cap="small" dirty="0" smtClean="0">
                <a:latin typeface="Times New Roman" pitchFamily="18" charset="0"/>
                <a:cs typeface="Times New Roman" pitchFamily="18" charset="0"/>
              </a:rPr>
              <a:t>obiettivi didattici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b="1" cap="small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Questa proposta didattica intende promuovere un percorso educativo capace di creare un supporto cognitivo riguardo alle energie eco sostenibili, ed a sensibilizzare e avvicinare gli studenti al significato e all’importanza della biodiversità. Vuole avvicinare gli studenti alla conoscenza delle </a:t>
            </a:r>
            <a:r>
              <a:rPr lang="it-IT" sz="2400" cap="small" dirty="0" smtClean="0">
                <a:latin typeface="Times New Roman" pitchFamily="18" charset="0"/>
                <a:cs typeface="Times New Roman" pitchFamily="18" charset="0"/>
              </a:rPr>
              <a:t>regole dello sviluppo sostenibile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 e alla convenzione MARPOL 73/78, nata con lo scopo di ridurre al minimo l'inquinamento del mare derivante dai rifiuti marittimi, idrocarburi e gas di scarico.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</p:txBody>
      </p:sp>
      <p:sp>
        <p:nvSpPr>
          <p:cNvPr id="18435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2924175"/>
            <a:ext cx="3008313" cy="3201988"/>
          </a:xfrm>
        </p:spPr>
        <p:txBody>
          <a:bodyPr/>
          <a:lstStyle/>
          <a:p>
            <a:endParaRPr lang="it-IT" smtClean="0"/>
          </a:p>
        </p:txBody>
      </p:sp>
      <p:pic>
        <p:nvPicPr>
          <p:cNvPr id="18436" name="Immagine 4" descr="italian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3213100"/>
            <a:ext cx="2951162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EA908-24A0-4AA5-A760-A32989967E07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OBIETTIVI TRASVERSALI, COGNITIVI E COMPORTAMENTALI</a:t>
            </a:r>
            <a:endParaRPr lang="it-IT" sz="3200" b="1" cap="sm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L’allievo deve imparare a 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Leggere e comprendere ciò che legge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Riassumere e riconoscere fatti rilevanti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Ricordare, ripetere, descrivere, definire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Applicare principi e regole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Illustrare graficamente concetti e fenomeni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Individuare  rapporti causa -  effetto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Risolvere semplici problemi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</p:txBody>
      </p:sp>
      <p:pic>
        <p:nvPicPr>
          <p:cNvPr id="20483" name="Segnaposto contenuto 7" descr="bio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1844675"/>
            <a:ext cx="4248150" cy="3960813"/>
          </a:xfr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8A8B-D3CB-4600-ACA8-90F2EC14ADFD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AF6-1F16-41F0-9D4E-1ACBEE158A48}" type="slidenum">
              <a:rPr lang="it-IT" smtClean="0"/>
              <a:pPr/>
              <a:t>5</a:t>
            </a:fld>
            <a:endParaRPr lang="it-IT"/>
          </a:p>
        </p:txBody>
      </p:sp>
      <p:pic>
        <p:nvPicPr>
          <p:cNvPr id="22529" name="Segnaposto contenuto 11" descr="ene alte.jpg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052513"/>
            <a:ext cx="5616575" cy="4679950"/>
          </a:xfrm>
        </p:spPr>
      </p:pic>
      <p:sp>
        <p:nvSpPr>
          <p:cNvPr id="5" name="Titolo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22531" name="Segnaposto contenuto 12" descr="biomasse jpg.jpg"/>
          <p:cNvPicPr>
            <a:picLocks noGrp="1" noChangeAspect="1"/>
          </p:cNvPicPr>
          <p:nvPr>
            <p:ph sz="quarter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372200" y="1196752"/>
            <a:ext cx="2438400" cy="2305050"/>
          </a:xfrm>
        </p:spPr>
      </p:pic>
      <p:sp>
        <p:nvSpPr>
          <p:cNvPr id="17" name="CasellaDiTesto 16"/>
          <p:cNvSpPr txBox="1"/>
          <p:nvPr/>
        </p:nvSpPr>
        <p:spPr>
          <a:xfrm>
            <a:off x="755650" y="1700213"/>
            <a:ext cx="5545138" cy="3970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cap="small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annesso1</a:t>
            </a:r>
            <a:r>
              <a:rPr lang="it-IT" sz="2800" cap="all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Energie per le macchine e per la vita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cap="small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annesso2</a:t>
            </a:r>
            <a:r>
              <a:rPr lang="it-IT" sz="2800" cap="all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 fonti di energia tradizionali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cap="small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annesso3</a:t>
            </a:r>
            <a:r>
              <a:rPr lang="it-IT" sz="2800" cap="all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Trasformazioni di Energia ed impatto ambientale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cap="small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annesso4</a:t>
            </a:r>
            <a:r>
              <a:rPr lang="it-IT" sz="2800" cap="all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Fonti di energia Rinnovabile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cap="small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annesso5</a:t>
            </a:r>
            <a:r>
              <a:rPr lang="it-IT" sz="2800" cap="all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Biomasse</a:t>
            </a:r>
          </a:p>
        </p:txBody>
      </p:sp>
      <p:sp>
        <p:nvSpPr>
          <p:cNvPr id="7" name="Rettangolo 6"/>
          <p:cNvSpPr/>
          <p:nvPr/>
        </p:nvSpPr>
        <p:spPr>
          <a:xfrm>
            <a:off x="468313" y="260350"/>
            <a:ext cx="7272337" cy="954088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i="1" cap="small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U.D.</a:t>
            </a:r>
            <a:r>
              <a:rPr lang="it-IT" sz="2800" b="1" i="1" cap="smal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Trasformazioni della materia ed equilibrio ambiente</a:t>
            </a:r>
            <a:endParaRPr lang="it-IT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2534" name="CasellaDiTesto 17"/>
          <p:cNvSpPr txBox="1">
            <a:spLocks noChangeArrowheads="1"/>
          </p:cNvSpPr>
          <p:nvPr/>
        </p:nvSpPr>
        <p:spPr bwMode="auto">
          <a:xfrm>
            <a:off x="899592" y="5805488"/>
            <a:ext cx="35283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i="1" dirty="0">
                <a:latin typeface="Times New Roman" pitchFamily="18" charset="0"/>
                <a:cs typeface="Times New Roman" pitchFamily="18" charset="0"/>
              </a:rPr>
              <a:t>Prof. Augusta del Vecchio</a:t>
            </a:r>
          </a:p>
          <a:p>
            <a:r>
              <a:rPr lang="it-IT" i="1" dirty="0">
                <a:latin typeface="Times New Roman" pitchFamily="18" charset="0"/>
                <a:cs typeface="Times New Roman" pitchFamily="18" charset="0"/>
              </a:rPr>
              <a:t>Chimica e tecnologie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chimiche </a:t>
            </a:r>
          </a:p>
        </p:txBody>
      </p:sp>
      <p:pic>
        <p:nvPicPr>
          <p:cNvPr id="22535" name="Immagine 18" descr="impianti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4077072"/>
            <a:ext cx="3092450" cy="19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6" name="Picture 10" descr="gialla2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971550" y="476250"/>
            <a:ext cx="6985000" cy="946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8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U.D.</a:t>
            </a:r>
            <a:r>
              <a:rPr lang="it-IT" sz="28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2  LEGGE </a:t>
            </a:r>
            <a:r>
              <a:rPr lang="it-IT" sz="28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CONSERVAZIONE DELLA MASSA</a:t>
            </a:r>
          </a:p>
        </p:txBody>
      </p:sp>
      <p:sp>
        <p:nvSpPr>
          <p:cNvPr id="6" name="Rettangolo 5"/>
          <p:cNvSpPr/>
          <p:nvPr/>
        </p:nvSpPr>
        <p:spPr>
          <a:xfrm>
            <a:off x="395288" y="1412875"/>
            <a:ext cx="4321175" cy="40608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r>
              <a:rPr lang="it-IT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ANNESSO1</a:t>
            </a:r>
            <a:r>
              <a:rPr lang="it-IT" sz="2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-Leggi fondamentali della chimica</a:t>
            </a:r>
            <a:r>
              <a:rPr lang="it-IT" sz="2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it-IT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ANNESSO2</a:t>
            </a:r>
            <a:r>
              <a:rPr lang="it-IT" sz="2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-Strumentazione di laboratorio di chimica e norme di sicurezza.</a:t>
            </a:r>
          </a:p>
          <a:p>
            <a:r>
              <a:rPr lang="it-IT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ANNESSO3</a:t>
            </a:r>
            <a:r>
              <a:rPr lang="it-IT" sz="2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Principi basilari di comportamento in laboratorio.</a:t>
            </a:r>
          </a:p>
          <a:p>
            <a:r>
              <a:rPr lang="it-IT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ANNESSO4</a:t>
            </a:r>
            <a:r>
              <a:rPr lang="it-IT" sz="2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sz="2600" dirty="0">
                <a:solidFill>
                  <a:srgbClr val="FFFF00"/>
                </a:solidFill>
              </a:rPr>
              <a:t>Le </a:t>
            </a:r>
            <a:r>
              <a:rPr lang="it-IT" sz="2600" dirty="0" smtClean="0">
                <a:solidFill>
                  <a:srgbClr val="FFFF00"/>
                </a:solidFill>
              </a:rPr>
              <a:t>reazioni </a:t>
            </a:r>
            <a:r>
              <a:rPr lang="it-IT" sz="2600" dirty="0">
                <a:solidFill>
                  <a:srgbClr val="FFFF00"/>
                </a:solidFill>
              </a:rPr>
              <a:t>chimiche osservabili.</a:t>
            </a:r>
          </a:p>
        </p:txBody>
      </p:sp>
      <p:sp>
        <p:nvSpPr>
          <p:cNvPr id="24581" name="CasellaDiTesto 7"/>
          <p:cNvSpPr txBox="1">
            <a:spLocks noChangeArrowheads="1"/>
          </p:cNvSpPr>
          <p:nvPr/>
        </p:nvSpPr>
        <p:spPr bwMode="auto">
          <a:xfrm>
            <a:off x="468313" y="5157192"/>
            <a:ext cx="403225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it-IT" sz="1600" i="1" dirty="0">
              <a:latin typeface="Times New Roman" pitchFamily="18" charset="0"/>
              <a:cs typeface="Times New Roman" pitchFamily="18" charset="0"/>
            </a:endParaRPr>
          </a:p>
          <a:p>
            <a:endParaRPr lang="it-IT" sz="16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Prof. Maurizio </a:t>
            </a:r>
            <a:r>
              <a:rPr lang="it-IT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Del Gatto</a:t>
            </a:r>
            <a:endParaRPr lang="it-IT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Laboratorio di </a:t>
            </a:r>
            <a:r>
              <a:rPr lang="it-IT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Chimica</a:t>
            </a:r>
          </a:p>
        </p:txBody>
      </p:sp>
      <p:pic>
        <p:nvPicPr>
          <p:cNvPr id="24587" name="Immagine 6" descr="bilanci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59488" y="1628775"/>
            <a:ext cx="3084512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5EAF6-1F16-41F0-9D4E-1ACBEE158A48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Immagine 8" descr="Colline azzurr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628775"/>
            <a:ext cx="4175125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smtClean="0">
                <a:latin typeface="Times New Roman" pitchFamily="18" charset="0"/>
                <a:cs typeface="Times New Roman" pitchFamily="18" charset="0"/>
              </a:rPr>
              <a:t>U.D. 3 TRASMISSIONE DEL CALORE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Annesso1- </a:t>
            </a:r>
            <a:r>
              <a:rPr lang="it-IT" sz="3100" dirty="0" smtClean="0">
                <a:latin typeface="Times New Roman" pitchFamily="18" charset="0"/>
                <a:cs typeface="Times New Roman" pitchFamily="18" charset="0"/>
              </a:rPr>
              <a:t>La relazione fondamentale della calorimetria </a:t>
            </a:r>
            <a:br>
              <a:rPr lang="it-I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Annesso2</a:t>
            </a:r>
            <a:r>
              <a:rPr lang="it-IT" sz="3100" dirty="0" smtClean="0">
                <a:latin typeface="Times New Roman" pitchFamily="18" charset="0"/>
                <a:cs typeface="Times New Roman" pitchFamily="18" charset="0"/>
              </a:rPr>
              <a:t>-  I passaggi di stato </a:t>
            </a:r>
            <a:br>
              <a:rPr lang="it-I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Annesso3</a:t>
            </a:r>
            <a:r>
              <a:rPr lang="it-IT" sz="3100" dirty="0" smtClean="0">
                <a:latin typeface="Times New Roman" pitchFamily="18" charset="0"/>
                <a:cs typeface="Times New Roman" pitchFamily="18" charset="0"/>
              </a:rPr>
              <a:t>-  Il potere calorifico ed i combustibili</a:t>
            </a:r>
            <a:br>
              <a:rPr lang="it-I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Annesso4</a:t>
            </a:r>
            <a:r>
              <a:rPr lang="it-IT" sz="3100" dirty="0" smtClean="0">
                <a:latin typeface="Times New Roman" pitchFamily="18" charset="0"/>
                <a:cs typeface="Times New Roman" pitchFamily="18" charset="0"/>
              </a:rPr>
              <a:t>-  La trasmissione del calore : conduzione, convezione, irraggiamento</a:t>
            </a:r>
            <a:br>
              <a:rPr lang="it-I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8" name="Segnaposto contenuto 7" descr="Propagazione%20del%20calore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932363" y="1557338"/>
            <a:ext cx="3816350" cy="4248150"/>
          </a:xfrm>
        </p:spPr>
      </p:pic>
      <p:sp>
        <p:nvSpPr>
          <p:cNvPr id="26629" name="CasellaDiTesto 6"/>
          <p:cNvSpPr txBox="1">
            <a:spLocks noChangeArrowheads="1"/>
          </p:cNvSpPr>
          <p:nvPr/>
        </p:nvSpPr>
        <p:spPr bwMode="auto">
          <a:xfrm>
            <a:off x="755650" y="5661025"/>
            <a:ext cx="36723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i="1" dirty="0">
                <a:latin typeface="Times New Roman" pitchFamily="18" charset="0"/>
                <a:cs typeface="Times New Roman" pitchFamily="18" charset="0"/>
              </a:rPr>
              <a:t>Prof.  </a:t>
            </a:r>
            <a:r>
              <a:rPr lang="it-IT" sz="2000" i="1" dirty="0" smtClean="0">
                <a:latin typeface="Times New Roman" pitchFamily="18" charset="0"/>
                <a:cs typeface="Times New Roman" pitchFamily="18" charset="0"/>
              </a:rPr>
              <a:t>Roberto  Della </a:t>
            </a:r>
            <a:r>
              <a:rPr lang="it-IT" sz="2000" i="1" dirty="0">
                <a:latin typeface="Times New Roman" pitchFamily="18" charset="0"/>
                <a:cs typeface="Times New Roman" pitchFamily="18" charset="0"/>
              </a:rPr>
              <a:t>Ragione Laboratorio di  </a:t>
            </a:r>
            <a:r>
              <a:rPr lang="it-IT" sz="2000" i="1" dirty="0" smtClean="0">
                <a:latin typeface="Times New Roman" pitchFamily="18" charset="0"/>
                <a:cs typeface="Times New Roman" pitchFamily="18" charset="0"/>
              </a:rPr>
              <a:t>fisica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8A8B-D3CB-4600-ACA8-90F2EC14ADFD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Immagine 4" descr="geo 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5" y="1412875"/>
            <a:ext cx="5832647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200" b="1" i="1" cap="small" dirty="0" err="1" smtClean="0">
                <a:latin typeface="Times New Roman" pitchFamily="18" charset="0"/>
                <a:cs typeface="Times New Roman" pitchFamily="18" charset="0"/>
              </a:rPr>
              <a:t>u.d.</a:t>
            </a:r>
            <a:r>
              <a:rPr lang="it-IT" sz="3200" b="1" i="1" cap="small" dirty="0" smtClean="0">
                <a:latin typeface="Times New Roman" pitchFamily="18" charset="0"/>
                <a:cs typeface="Times New Roman" pitchFamily="18" charset="0"/>
              </a:rPr>
              <a:t> 4   </a:t>
            </a:r>
            <a:r>
              <a:rPr lang="it-IT" sz="3600" b="1" i="1" cap="small" dirty="0" smtClean="0">
                <a:latin typeface="Times New Roman" pitchFamily="18" charset="0"/>
                <a:cs typeface="Times New Roman" pitchFamily="18" charset="0"/>
              </a:rPr>
              <a:t>accordi internazionali</a:t>
            </a:r>
            <a:endParaRPr lang="it-IT" sz="3600" b="1" i="1" cap="sm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5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/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Annesso 1-</a:t>
            </a:r>
            <a:r>
              <a:rPr lang="it-IT" sz="1800" dirty="0" smtClean="0">
                <a:latin typeface="Times New Roman" pitchFamily="18" charset="0"/>
                <a:cs typeface="Times New Roman" pitchFamily="18" charset="0"/>
              </a:rPr>
              <a:t>Conoscere le formulazioni teoriche del rapporto tra uomo e ambiente;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Annesso 2</a:t>
            </a:r>
            <a:r>
              <a:rPr lang="it-IT" sz="1800" dirty="0" smtClean="0">
                <a:latin typeface="Times New Roman" pitchFamily="18" charset="0"/>
                <a:cs typeface="Times New Roman" pitchFamily="18" charset="0"/>
              </a:rPr>
              <a:t>-Conoscere i fattori principali influenzanti la localizzazione delle attività economiche;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Annesso3-</a:t>
            </a:r>
            <a:r>
              <a:rPr lang="it-IT" sz="1800" dirty="0" smtClean="0">
                <a:latin typeface="Times New Roman" pitchFamily="18" charset="0"/>
                <a:cs typeface="Times New Roman" pitchFamily="18" charset="0"/>
              </a:rPr>
              <a:t> Conoscere i principali effetti territoriali degli interventi di politica economica sugli spazi planetari;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Annesso 4 </a:t>
            </a:r>
            <a:r>
              <a:rPr lang="it-IT" sz="1800" dirty="0" smtClean="0">
                <a:latin typeface="Times New Roman" pitchFamily="18" charset="0"/>
                <a:cs typeface="Times New Roman" pitchFamily="18" charset="0"/>
              </a:rPr>
              <a:t>- Conoscere le basi geografiche, storiche ed economiche del processo di globalizzazione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Annesso 5- </a:t>
            </a:r>
            <a:r>
              <a:rPr lang="it-IT" sz="1800" dirty="0" smtClean="0">
                <a:latin typeface="Times New Roman" pitchFamily="18" charset="0"/>
                <a:cs typeface="Times New Roman" pitchFamily="18" charset="0"/>
              </a:rPr>
              <a:t>Conoscere gli aspetti salienti delle problematiche ambientali;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Annesso 6- </a:t>
            </a:r>
            <a:r>
              <a:rPr lang="it-IT" sz="1800" dirty="0" smtClean="0">
                <a:latin typeface="Times New Roman" pitchFamily="18" charset="0"/>
                <a:cs typeface="Times New Roman" pitchFamily="18" charset="0"/>
              </a:rPr>
              <a:t>Conoscere le politiche per l'ambiente ed i principali accordi internazionali:</a:t>
            </a:r>
          </a:p>
          <a:p>
            <a:endParaRPr lang="it-IT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7" name="CasellaDiTesto 6"/>
          <p:cNvSpPr txBox="1">
            <a:spLocks noChangeArrowheads="1"/>
          </p:cNvSpPr>
          <p:nvPr/>
        </p:nvSpPr>
        <p:spPr bwMode="auto">
          <a:xfrm>
            <a:off x="6372200" y="5229225"/>
            <a:ext cx="2771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i="1" dirty="0">
                <a:latin typeface="Times New Roman" pitchFamily="18" charset="0"/>
                <a:cs typeface="Times New Roman" pitchFamily="18" charset="0"/>
              </a:rPr>
              <a:t>Prof. Martino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D’</a:t>
            </a:r>
            <a:r>
              <a:rPr lang="it-IT" i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niello</a:t>
            </a:r>
            <a:endParaRPr lang="it-IT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Geografia</a:t>
            </a:r>
          </a:p>
          <a:p>
            <a:endParaRPr lang="it-IT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8A8B-D3CB-4600-ACA8-90F2EC14ADFD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U.D. 5 NAVIGAZIONE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46405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PREVENZIONE DELL’INQUINAMENTO MARINO PROVOCATO DA NAVI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MARPOL 73/78</a:t>
            </a:r>
          </a:p>
          <a:p>
            <a:pPr>
              <a:lnSpc>
                <a:spcPct val="90000"/>
              </a:lnSpc>
            </a:pPr>
            <a:r>
              <a:rPr lang="it-IT" sz="2400" dirty="0" smtClean="0">
                <a:solidFill>
                  <a:schemeClr val="bg1"/>
                </a:solidFill>
              </a:rPr>
              <a:t>Annesso 1:  Scarico idrocarburi</a:t>
            </a:r>
          </a:p>
          <a:p>
            <a:pPr>
              <a:lnSpc>
                <a:spcPct val="90000"/>
              </a:lnSpc>
            </a:pPr>
            <a:r>
              <a:rPr lang="it-IT" sz="2400" dirty="0" smtClean="0">
                <a:solidFill>
                  <a:schemeClr val="bg1"/>
                </a:solidFill>
              </a:rPr>
              <a:t>Annesso 2:  Scarico sostanze nocive</a:t>
            </a:r>
          </a:p>
          <a:p>
            <a:pPr>
              <a:lnSpc>
                <a:spcPct val="90000"/>
              </a:lnSpc>
            </a:pPr>
            <a:r>
              <a:rPr lang="it-IT" sz="2400" dirty="0" smtClean="0">
                <a:solidFill>
                  <a:schemeClr val="bg1"/>
                </a:solidFill>
              </a:rPr>
              <a:t>Annesso 3:  Prevenzione inquinamento da trasporto di sostanze nocive e pericolose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it-IT" sz="2400" dirty="0" smtClean="0">
                <a:solidFill>
                  <a:schemeClr val="bg1"/>
                </a:solidFill>
              </a:rPr>
              <a:t>							</a:t>
            </a:r>
          </a:p>
          <a:p>
            <a:pPr>
              <a:lnSpc>
                <a:spcPct val="90000"/>
              </a:lnSpc>
            </a:pPr>
            <a:r>
              <a:rPr lang="it-IT" sz="2400" dirty="0" smtClean="0">
                <a:solidFill>
                  <a:schemeClr val="bg1"/>
                </a:solidFill>
              </a:rPr>
              <a:t>Annesso 4:  Scarico acque nere</a:t>
            </a:r>
          </a:p>
          <a:p>
            <a:pPr>
              <a:lnSpc>
                <a:spcPct val="90000"/>
              </a:lnSpc>
            </a:pPr>
            <a:r>
              <a:rPr lang="it-IT" sz="2400" dirty="0" smtClean="0">
                <a:solidFill>
                  <a:schemeClr val="bg1"/>
                </a:solidFill>
              </a:rPr>
              <a:t>Annesso 5:  Scarico di rifiuti da bordo</a:t>
            </a:r>
          </a:p>
          <a:p>
            <a:pPr>
              <a:lnSpc>
                <a:spcPct val="90000"/>
              </a:lnSpc>
            </a:pPr>
            <a:r>
              <a:rPr lang="it-IT" sz="2400" dirty="0" smtClean="0">
                <a:solidFill>
                  <a:schemeClr val="bg1"/>
                </a:solidFill>
              </a:rPr>
              <a:t>Annesso 6:  Prevenzione inquinamento atmosferico</a:t>
            </a:r>
          </a:p>
        </p:txBody>
      </p:sp>
      <p:sp>
        <p:nvSpPr>
          <p:cNvPr id="30723" name="CasellaDiTesto 3"/>
          <p:cNvSpPr txBox="1">
            <a:spLocks noChangeArrowheads="1"/>
          </p:cNvSpPr>
          <p:nvPr/>
        </p:nvSpPr>
        <p:spPr bwMode="auto">
          <a:xfrm>
            <a:off x="827088" y="6021388"/>
            <a:ext cx="36734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 dirty="0">
                <a:latin typeface="Times New Roman" pitchFamily="18" charset="0"/>
                <a:cs typeface="Times New Roman" pitchFamily="18" charset="0"/>
              </a:rPr>
              <a:t>Prof. Vincenzo De Nicola</a:t>
            </a:r>
          </a:p>
          <a:p>
            <a:r>
              <a:rPr lang="it-IT" i="1" dirty="0">
                <a:latin typeface="Times New Roman" pitchFamily="18" charset="0"/>
                <a:cs typeface="Times New Roman" pitchFamily="18" charset="0"/>
              </a:rPr>
              <a:t>Esercitazione di Navigazione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FFC61-E688-4480-B2E9-C92D2589AF2D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609</Words>
  <Application>Microsoft Office PowerPoint</Application>
  <PresentationFormat>Presentazione su schermo (4:3)</PresentationFormat>
  <Paragraphs>96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Diapositiva 1</vt:lpstr>
      <vt:lpstr>Perché mai più questi scempi!</vt:lpstr>
      <vt:lpstr>“Piantare alberi è per me un segno di speranza, che dimostra che nel momento in cui agiamo concretamente possiamo fare la differenza” (Wangari Maathai  Premio Nobel per la Pace nel 2004)</vt:lpstr>
      <vt:lpstr>OBIETTIVI TRASVERSALI, COGNITIVI E COMPORTAMENTALI</vt:lpstr>
      <vt:lpstr> </vt:lpstr>
      <vt:lpstr>Diapositiva 6</vt:lpstr>
      <vt:lpstr>U.D. 3 TRASMISSIONE DEL CALORE</vt:lpstr>
      <vt:lpstr>u.d. 4   accordi internazionali</vt:lpstr>
      <vt:lpstr>U.D. 5 NAVIGAZIONE</vt:lpstr>
      <vt:lpstr>METODOLOGIE</vt:lpstr>
      <vt:lpstr>tempi e valutazioni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Valued Acer Customer</dc:creator>
  <cp:lastModifiedBy>Valued Acer Customer</cp:lastModifiedBy>
  <cp:revision>122</cp:revision>
  <dcterms:created xsi:type="dcterms:W3CDTF">2014-03-30T20:45:37Z</dcterms:created>
  <dcterms:modified xsi:type="dcterms:W3CDTF">2014-04-28T09:41:17Z</dcterms:modified>
</cp:coreProperties>
</file>