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3" r:id="rId6"/>
    <p:sldId id="261" r:id="rId7"/>
    <p:sldId id="265" r:id="rId8"/>
    <p:sldId id="267" r:id="rId9"/>
    <p:sldId id="281" r:id="rId10"/>
    <p:sldId id="269" r:id="rId11"/>
    <p:sldId id="276" r:id="rId12"/>
    <p:sldId id="278" r:id="rId13"/>
    <p:sldId id="271" r:id="rId14"/>
    <p:sldId id="273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08B58-8AA6-4A2D-89BE-A051E1583786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A1AB6-C1A2-4520-9FAD-18C93D77D3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299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A1AB6-C1A2-4520-9FAD-18C93D77D31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5863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4C3B-C0CC-4014-B7E9-7F866056A7D9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EC64-2454-4013-87C1-8648414B1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57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4C3B-C0CC-4014-B7E9-7F866056A7D9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EC64-2454-4013-87C1-8648414B1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12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4C3B-C0CC-4014-B7E9-7F866056A7D9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EC64-2454-4013-87C1-8648414B1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940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4C3B-C0CC-4014-B7E9-7F866056A7D9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EC64-2454-4013-87C1-8648414B1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95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4C3B-C0CC-4014-B7E9-7F866056A7D9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EC64-2454-4013-87C1-8648414B1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485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4C3B-C0CC-4014-B7E9-7F866056A7D9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EC64-2454-4013-87C1-8648414B1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159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4C3B-C0CC-4014-B7E9-7F866056A7D9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EC64-2454-4013-87C1-8648414B1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246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4C3B-C0CC-4014-B7E9-7F866056A7D9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EC64-2454-4013-87C1-8648414B1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801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4C3B-C0CC-4014-B7E9-7F866056A7D9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EC64-2454-4013-87C1-8648414B1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652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4C3B-C0CC-4014-B7E9-7F866056A7D9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EC64-2454-4013-87C1-8648414B1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3740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4C3B-C0CC-4014-B7E9-7F866056A7D9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7EC64-2454-4013-87C1-8648414B1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670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24C3B-C0CC-4014-B7E9-7F866056A7D9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7EC64-2454-4013-87C1-8648414B1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168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710" y="927898"/>
            <a:ext cx="6113431" cy="4173133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5177306" y="335378"/>
            <a:ext cx="2385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NATURA E UOMO</a:t>
            </a:r>
            <a:endParaRPr lang="it-IT" sz="2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17388" y="732649"/>
            <a:ext cx="26743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Italiano</a:t>
            </a:r>
          </a:p>
          <a:p>
            <a:r>
              <a:rPr lang="it-IT" dirty="0" smtClean="0"/>
              <a:t>Giacomo Leopardi</a:t>
            </a:r>
          </a:p>
          <a:p>
            <a:r>
              <a:rPr lang="it-IT" dirty="0" smtClean="0"/>
              <a:t>La concezione della natura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01432" y="3943689"/>
            <a:ext cx="31062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Storia</a:t>
            </a:r>
          </a:p>
          <a:p>
            <a:r>
              <a:rPr lang="it-IT" dirty="0" smtClean="0"/>
              <a:t>La bomba atomica</a:t>
            </a:r>
          </a:p>
          <a:p>
            <a:r>
              <a:rPr lang="it-IT" dirty="0" smtClean="0"/>
              <a:t>Effetti sul territorio e sull’uomo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56724" y="2091134"/>
            <a:ext cx="2061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Latino</a:t>
            </a:r>
          </a:p>
          <a:p>
            <a:r>
              <a:rPr lang="it-IT" dirty="0" smtClean="0"/>
              <a:t>Plinio il Vecchio</a:t>
            </a:r>
          </a:p>
          <a:p>
            <a:r>
              <a:rPr lang="it-IT" dirty="0" smtClean="0"/>
              <a:t>La </a:t>
            </a:r>
            <a:r>
              <a:rPr lang="it-IT" dirty="0" err="1" smtClean="0"/>
              <a:t>Naturalis</a:t>
            </a:r>
            <a:r>
              <a:rPr lang="it-IT" dirty="0" smtClean="0"/>
              <a:t> </a:t>
            </a:r>
            <a:r>
              <a:rPr lang="it-IT" dirty="0" err="1" smtClean="0"/>
              <a:t>Historia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656071" y="707229"/>
            <a:ext cx="2350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Geografia astronomica</a:t>
            </a:r>
          </a:p>
          <a:p>
            <a:r>
              <a:rPr lang="it-IT" dirty="0" smtClean="0"/>
              <a:t>I </a:t>
            </a:r>
            <a:r>
              <a:rPr lang="it-IT" dirty="0"/>
              <a:t>F</a:t>
            </a:r>
            <a:r>
              <a:rPr lang="it-IT" dirty="0" smtClean="0"/>
              <a:t>enomeni sismici 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9878793" y="3943689"/>
            <a:ext cx="931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Fisica</a:t>
            </a:r>
          </a:p>
          <a:p>
            <a:r>
              <a:rPr lang="it-IT" dirty="0" smtClean="0"/>
              <a:t>Le onde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9553798" y="5203327"/>
            <a:ext cx="23643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Filosofia</a:t>
            </a:r>
          </a:p>
          <a:p>
            <a:r>
              <a:rPr lang="it-IT" dirty="0"/>
              <a:t>F</a:t>
            </a:r>
            <a:r>
              <a:rPr lang="it-IT" dirty="0" smtClean="0"/>
              <a:t>. </a:t>
            </a:r>
            <a:r>
              <a:rPr lang="it-IT" dirty="0" err="1" smtClean="0"/>
              <a:t>Shelling</a:t>
            </a:r>
            <a:endParaRPr lang="it-IT" dirty="0" smtClean="0"/>
          </a:p>
          <a:p>
            <a:r>
              <a:rPr lang="it-IT" dirty="0" smtClean="0"/>
              <a:t>La filosofia della natura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9656071" y="2132968"/>
            <a:ext cx="22620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Arte</a:t>
            </a:r>
          </a:p>
          <a:p>
            <a:r>
              <a:rPr lang="it-IT" dirty="0" smtClean="0"/>
              <a:t>L’architettura organica</a:t>
            </a:r>
          </a:p>
          <a:p>
            <a:r>
              <a:rPr lang="it-IT" dirty="0" smtClean="0"/>
              <a:t>La casa sulla cascata</a:t>
            </a:r>
          </a:p>
          <a:p>
            <a:r>
              <a:rPr lang="it-IT" dirty="0" smtClean="0"/>
              <a:t>Di Wright </a:t>
            </a:r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17388" y="5664992"/>
            <a:ext cx="86634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Università di </a:t>
            </a:r>
            <a:r>
              <a:rPr lang="it-IT" dirty="0"/>
              <a:t>N</a:t>
            </a:r>
            <a:r>
              <a:rPr lang="it-IT" dirty="0" smtClean="0"/>
              <a:t>apoli Federico II Percorso Abilitante </a:t>
            </a:r>
            <a:r>
              <a:rPr lang="it-IT" dirty="0"/>
              <a:t>S</a:t>
            </a:r>
            <a:r>
              <a:rPr lang="it-IT" dirty="0" smtClean="0"/>
              <a:t>peciale  anno accademico 2013-2014 </a:t>
            </a:r>
          </a:p>
          <a:p>
            <a:r>
              <a:rPr lang="it-IT" dirty="0" smtClean="0"/>
              <a:t>Laboratorio di metodologie didattiche prof.  C. </a:t>
            </a:r>
            <a:r>
              <a:rPr lang="it-IT" dirty="0" err="1" smtClean="0"/>
              <a:t>Gily</a:t>
            </a:r>
            <a:endParaRPr lang="it-IT" dirty="0" smtClean="0"/>
          </a:p>
          <a:p>
            <a:r>
              <a:rPr lang="it-IT" dirty="0" smtClean="0"/>
              <a:t>Candidati DI PERNA ANGELA (A060) DI CRISTOFARO ANTONELLA (A050)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596980" y="450761"/>
            <a:ext cx="1458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Introduzione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68003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789090" y="877042"/>
            <a:ext cx="5680656" cy="195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6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it-IT" altLang="it-IT" sz="1800" b="1" dirty="0">
                <a:latin typeface="+mn-lt"/>
              </a:rPr>
              <a:t>PREREQUISITI: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1800" dirty="0">
                <a:latin typeface="+mn-lt"/>
              </a:rPr>
              <a:t> Concetto di densità.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1800" dirty="0">
                <a:latin typeface="+mn-lt"/>
              </a:rPr>
              <a:t> Onde e fenomeni di riflessione e </a:t>
            </a:r>
            <a:r>
              <a:rPr lang="it-IT" altLang="it-IT" sz="1800" dirty="0" smtClean="0">
                <a:latin typeface="+mn-lt"/>
              </a:rPr>
              <a:t>rifrazione.</a:t>
            </a:r>
            <a:r>
              <a:rPr lang="it-IT" altLang="it-IT" sz="1800" dirty="0" smtClean="0">
                <a:latin typeface="+mn-lt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it-IT" altLang="it-IT" sz="1600" dirty="0"/>
          </a:p>
        </p:txBody>
      </p:sp>
      <p:sp>
        <p:nvSpPr>
          <p:cNvPr id="3" name="Rettangolo 2"/>
          <p:cNvSpPr/>
          <p:nvPr/>
        </p:nvSpPr>
        <p:spPr>
          <a:xfrm>
            <a:off x="1905000" y="2874248"/>
            <a:ext cx="78314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b="1" dirty="0"/>
              <a:t>OBIETTIVI</a:t>
            </a:r>
            <a:endParaRPr lang="it-IT" altLang="it-IT" dirty="0"/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it-IT" altLang="it-IT" dirty="0" smtClean="0"/>
              <a:t>Conoscere </a:t>
            </a:r>
            <a:r>
              <a:rPr lang="it-IT" altLang="it-IT" dirty="0"/>
              <a:t>i modelli di struttura dell’interno della Terra.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 smtClean="0"/>
              <a:t> Conoscere </a:t>
            </a:r>
            <a:r>
              <a:rPr lang="it-IT" altLang="it-IT" dirty="0"/>
              <a:t>l’importanza delle analisi sismiche.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 smtClean="0"/>
              <a:t> Conoscere </a:t>
            </a:r>
            <a:r>
              <a:rPr lang="it-IT" altLang="it-IT" dirty="0"/>
              <a:t>le caratteristiche delle onde sismiche e metodi per rilevarle.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/>
              <a:t> Conoscere il significato delle onde sismiche.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789090" y="230711"/>
            <a:ext cx="2350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Geografia astronomica</a:t>
            </a:r>
          </a:p>
          <a:p>
            <a:r>
              <a:rPr lang="it-IT" dirty="0" smtClean="0"/>
              <a:t>I </a:t>
            </a:r>
            <a:r>
              <a:rPr lang="it-IT" dirty="0"/>
              <a:t>F</a:t>
            </a:r>
            <a:r>
              <a:rPr lang="it-IT" dirty="0" smtClean="0"/>
              <a:t>enomeni sismici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312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74500" y="424804"/>
            <a:ext cx="1011421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b="1" dirty="0" smtClean="0"/>
              <a:t>ABILITA’</a:t>
            </a:r>
            <a:endParaRPr lang="it-IT" altLang="it-IT" b="1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/>
              <a:t> Distribuzione dell’attività sismica nel globo.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/>
              <a:t> Sapere che cosa sono ipocentro ed epicentro di un terremoto.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/>
              <a:t> Spiegare le cause dei terremoti</a:t>
            </a:r>
            <a:r>
              <a:rPr lang="it-IT" altLang="it-IT" dirty="0" smtClean="0"/>
              <a:t>.</a:t>
            </a:r>
            <a:r>
              <a:rPr lang="it-IT" altLang="it-IT" dirty="0"/>
              <a:t> Relazione tra attività interna del globo e fenomeni geologici di </a:t>
            </a:r>
            <a:r>
              <a:rPr lang="it-IT" altLang="it-IT" dirty="0" smtClean="0"/>
              <a:t>superficie</a:t>
            </a:r>
            <a:endParaRPr lang="it-IT" altLang="it-IT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>
                <a:latin typeface="Arial" panose="020B0604020202020204" pitchFamily="34" charset="0"/>
              </a:rPr>
              <a:t> </a:t>
            </a:r>
            <a:r>
              <a:rPr lang="it-IT" altLang="it-IT" dirty="0"/>
              <a:t>Evidenziare i criteri su cui si basano la scala </a:t>
            </a:r>
            <a:r>
              <a:rPr lang="it-IT" altLang="it-IT" dirty="0" err="1"/>
              <a:t>Mercalli</a:t>
            </a:r>
            <a:r>
              <a:rPr lang="it-IT" altLang="it-IT" dirty="0"/>
              <a:t> e la scala Richter.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/>
              <a:t> Comprendere l’importanza della previsione e prevenzione sismica.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974500" y="3148627"/>
            <a:ext cx="8384146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b="1" dirty="0"/>
              <a:t>CONTENUTI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b="1" dirty="0"/>
              <a:t> </a:t>
            </a:r>
            <a:r>
              <a:rPr lang="it-IT" altLang="it-IT" dirty="0"/>
              <a:t>Natura e origine di un terremoto (teoria del rimbalzo elastico).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/>
              <a:t> Propagazione e registrazione delle onde sismiche (sismografi).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/>
              <a:t> La “forza” di un terremoto: le scale di intensità, la magnitudo e loro confronto.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/>
              <a:t> Effetti del terremoto.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/>
              <a:t> Terremoti e interno della Terra (involucri e discontinuità).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/>
              <a:t> Distribuzione geografica dei terremoti.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/>
              <a:t> La difesa dai terremoti: previsione e prevenzione.</a:t>
            </a:r>
          </a:p>
        </p:txBody>
      </p:sp>
    </p:spTree>
    <p:extLst>
      <p:ext uri="{BB962C8B-B14F-4D97-AF65-F5344CB8AC3E}">
        <p14:creationId xmlns:p14="http://schemas.microsoft.com/office/powerpoint/2010/main" val="268075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6989" y="622704"/>
            <a:ext cx="1737575" cy="652306"/>
          </a:xfrm>
        </p:spPr>
        <p:txBody>
          <a:bodyPr>
            <a:normAutofit/>
          </a:bodyPr>
          <a:lstStyle/>
          <a:p>
            <a:r>
              <a:rPr lang="it-IT" sz="1800" b="1" dirty="0" smtClean="0">
                <a:latin typeface="+mn-lt"/>
                <a:cs typeface="Arial" panose="020B0604020202020204" pitchFamily="34" charset="0"/>
              </a:rPr>
              <a:t>COMPETENZE</a:t>
            </a:r>
            <a:endParaRPr lang="it-IT" sz="18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66989" y="1400622"/>
            <a:ext cx="10515600" cy="4351338"/>
          </a:xfrm>
        </p:spPr>
        <p:txBody>
          <a:bodyPr>
            <a:normAutofit/>
          </a:bodyPr>
          <a:lstStyle/>
          <a:p>
            <a:r>
              <a:rPr lang="it-IT" sz="1800" dirty="0" smtClean="0">
                <a:cs typeface="Arial" panose="020B0604020202020204" pitchFamily="34" charset="0"/>
              </a:rPr>
              <a:t>Interpretare e confrontare le scale sismiche</a:t>
            </a:r>
          </a:p>
          <a:p>
            <a:r>
              <a:rPr lang="it-IT" sz="1800" dirty="0" smtClean="0">
                <a:cs typeface="Arial" panose="020B0604020202020204" pitchFamily="34" charset="0"/>
              </a:rPr>
              <a:t>Riconoscere le onde P, S e superficiali su un sismogramma</a:t>
            </a:r>
          </a:p>
          <a:p>
            <a:r>
              <a:rPr lang="it-IT" sz="1800" dirty="0" smtClean="0">
                <a:cs typeface="Arial" panose="020B0604020202020204" pitchFamily="34" charset="0"/>
              </a:rPr>
              <a:t>Comprendere una carta delle </a:t>
            </a:r>
            <a:r>
              <a:rPr lang="it-IT" sz="1800" dirty="0" err="1" smtClean="0">
                <a:cs typeface="Arial" panose="020B0604020202020204" pitchFamily="34" charset="0"/>
              </a:rPr>
              <a:t>isosisme</a:t>
            </a:r>
            <a:endParaRPr lang="it-IT" sz="1800" dirty="0" smtClean="0">
              <a:cs typeface="Arial" panose="020B0604020202020204" pitchFamily="34" charset="0"/>
            </a:endParaRPr>
          </a:p>
          <a:p>
            <a:r>
              <a:rPr lang="it-IT" sz="1800" dirty="0" smtClean="0">
                <a:cs typeface="Arial" panose="020B0604020202020204" pitchFamily="34" charset="0"/>
              </a:rPr>
              <a:t>Distinguere tra previsione e prevenzione di un rischio</a:t>
            </a:r>
            <a:endParaRPr lang="it-IT" sz="1800" dirty="0">
              <a:cs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966989" y="3180058"/>
            <a:ext cx="8272529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b="1" dirty="0" smtClean="0"/>
              <a:t>METODI </a:t>
            </a:r>
            <a:r>
              <a:rPr lang="it-IT" altLang="it-IT" b="1" dirty="0"/>
              <a:t>DIDATTICI: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/>
              <a:t> Lezione </a:t>
            </a:r>
            <a:r>
              <a:rPr lang="it-IT" altLang="it-IT" dirty="0" smtClean="0"/>
              <a:t>frontale, discussioni tra gli alunni, utilizzo di sussidi multimediali e audiovisivi</a:t>
            </a:r>
            <a:endParaRPr lang="it-IT" altLang="it-IT" dirty="0"/>
          </a:p>
          <a:p>
            <a:pPr>
              <a:spcBef>
                <a:spcPct val="50000"/>
              </a:spcBef>
            </a:pPr>
            <a:r>
              <a:rPr lang="it-IT" altLang="it-IT" b="1" dirty="0"/>
              <a:t>STRUMENTI E MATERIALE DIDATTICO: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/>
              <a:t> Libro di testo.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/>
              <a:t> Lavagna luminosa per la proiezione </a:t>
            </a:r>
            <a:r>
              <a:rPr lang="it-IT" altLang="it-IT" dirty="0" smtClean="0"/>
              <a:t>sussidi multimediali e audiovisivi</a:t>
            </a:r>
            <a:endParaRPr lang="it-IT" altLang="it-IT" b="1" dirty="0"/>
          </a:p>
          <a:p>
            <a:pPr>
              <a:spcBef>
                <a:spcPct val="50000"/>
              </a:spcBef>
            </a:pPr>
            <a:r>
              <a:rPr lang="it-IT" altLang="it-IT" b="1" dirty="0"/>
              <a:t>STRUMENTI DI VERIFICA: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/>
              <a:t>Test a risposta multipla di conoscenza e di comprensione.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/>
              <a:t> Interrogazione dialogica.</a:t>
            </a:r>
          </a:p>
        </p:txBody>
      </p:sp>
    </p:spTree>
    <p:extLst>
      <p:ext uri="{BB962C8B-B14F-4D97-AF65-F5344CB8AC3E}">
        <p14:creationId xmlns:p14="http://schemas.microsoft.com/office/powerpoint/2010/main" val="151102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47233" y="378270"/>
            <a:ext cx="91225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r>
              <a:rPr lang="it-IT" b="1" dirty="0" smtClean="0"/>
              <a:t>OBIETTIVI SPECIFICI E CIGNITIVI</a:t>
            </a:r>
          </a:p>
          <a:p>
            <a:r>
              <a:rPr lang="it-IT" dirty="0" smtClean="0"/>
              <a:t>Conoscere </a:t>
            </a:r>
            <a:r>
              <a:rPr lang="it-IT" dirty="0" smtClean="0"/>
              <a:t>le caratteristiche generali delle onde</a:t>
            </a:r>
          </a:p>
          <a:p>
            <a:r>
              <a:rPr lang="it-IT" dirty="0" smtClean="0"/>
              <a:t>Conoscere le caratteristiche delle onde elastiche</a:t>
            </a:r>
          </a:p>
          <a:p>
            <a:r>
              <a:rPr lang="it-IT" dirty="0"/>
              <a:t>Conoscere la genesi e la modalità propagazione di un onda elettromagnetica Conoscere le proprietà di un onda elettromagnetica Conoscere le grandezze caratterizzanti un’onda </a:t>
            </a:r>
            <a:r>
              <a:rPr lang="it-IT" dirty="0" smtClean="0"/>
              <a:t>elettromagnetica.</a:t>
            </a:r>
          </a:p>
          <a:p>
            <a:endParaRPr lang="it-IT" dirty="0" smtClean="0"/>
          </a:p>
          <a:p>
            <a:r>
              <a:rPr lang="it-IT" b="1" dirty="0" smtClean="0"/>
              <a:t>CONTENUTI</a:t>
            </a:r>
            <a:endParaRPr lang="it-IT" b="1" dirty="0"/>
          </a:p>
          <a:p>
            <a:r>
              <a:rPr lang="it-IT" dirty="0" smtClean="0"/>
              <a:t>La </a:t>
            </a:r>
            <a:r>
              <a:rPr lang="it-IT" dirty="0"/>
              <a:t>propagazione di un’onda</a:t>
            </a:r>
          </a:p>
          <a:p>
            <a:r>
              <a:rPr lang="it-IT" dirty="0"/>
              <a:t>Le grandezze caratteristiche </a:t>
            </a:r>
          </a:p>
          <a:p>
            <a:r>
              <a:rPr lang="it-IT" dirty="0"/>
              <a:t>Onde longitudinali e onde trasversali e onde elettromagnetiche</a:t>
            </a:r>
          </a:p>
          <a:p>
            <a:r>
              <a:rPr lang="it-IT" dirty="0"/>
              <a:t>Genesi di una perturbazione elettromagnetica </a:t>
            </a:r>
            <a:endParaRPr lang="it-IT" dirty="0"/>
          </a:p>
          <a:p>
            <a:r>
              <a:rPr lang="it-IT" dirty="0" smtClean="0"/>
              <a:t> </a:t>
            </a:r>
            <a:r>
              <a:rPr lang="it-IT" dirty="0"/>
              <a:t>Propagazione di una perturbazione elettromagnetica </a:t>
            </a:r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/>
              <a:t>Propagazione di un’onda piana </a:t>
            </a:r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/>
              <a:t>Lo spettro elettromagnetico</a:t>
            </a:r>
            <a:endParaRPr lang="it-IT" dirty="0" smtClean="0"/>
          </a:p>
          <a:p>
            <a:r>
              <a:rPr lang="it-IT" b="1" dirty="0" smtClean="0"/>
              <a:t>ABILITA’</a:t>
            </a:r>
          </a:p>
          <a:p>
            <a:r>
              <a:rPr lang="it-IT" dirty="0" smtClean="0"/>
              <a:t>Conoscere </a:t>
            </a:r>
            <a:r>
              <a:rPr lang="it-IT" dirty="0" smtClean="0"/>
              <a:t>il legame tra campo magnetico variabile e creazione di una campo elettrico Conoscere il legame tra variazione di un campo elettrico e creazione di un campo magnetico Conoscere il significato della cosiddetta corrente di </a:t>
            </a:r>
            <a:r>
              <a:rPr lang="it-IT" dirty="0" smtClean="0"/>
              <a:t>spostamento</a:t>
            </a:r>
          </a:p>
          <a:p>
            <a:r>
              <a:rPr lang="it-IT" dirty="0" smtClean="0"/>
              <a:t> </a:t>
            </a:r>
            <a:r>
              <a:rPr lang="it-IT" dirty="0" smtClean="0"/>
              <a:t>Conoscere caratteristiche delle onde elettromagnetiche e del loro impiego in relazione alla fascia di appartenenza 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747233" y="292901"/>
            <a:ext cx="1502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Fisica </a:t>
            </a:r>
            <a:r>
              <a:rPr lang="it-IT" dirty="0" smtClean="0"/>
              <a:t>Le onde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800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579807" y="2242375"/>
            <a:ext cx="89035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METODI </a:t>
            </a:r>
            <a:r>
              <a:rPr lang="it-IT" b="1" dirty="0" smtClean="0"/>
              <a:t>E STRUMENTI</a:t>
            </a:r>
            <a:r>
              <a:rPr lang="it-IT" b="1" dirty="0" smtClean="0"/>
              <a:t>  </a:t>
            </a:r>
            <a:endParaRPr lang="it-IT" b="1" dirty="0" smtClean="0"/>
          </a:p>
          <a:p>
            <a:r>
              <a:rPr lang="it-IT" dirty="0" smtClean="0"/>
              <a:t>Si </a:t>
            </a:r>
            <a:r>
              <a:rPr lang="it-IT" dirty="0"/>
              <a:t>utilizzeranno in relazione degli argomenti, lezioni frontali e/o metodo della scoperta. </a:t>
            </a:r>
            <a:endParaRPr lang="it-IT" dirty="0" smtClean="0"/>
          </a:p>
          <a:p>
            <a:r>
              <a:rPr lang="it-IT" dirty="0" smtClean="0"/>
              <a:t>Gli </a:t>
            </a:r>
            <a:r>
              <a:rPr lang="it-IT" dirty="0"/>
              <a:t>strumenti utilizzati saranno per lo più la lavagna, </a:t>
            </a:r>
            <a:r>
              <a:rPr lang="it-IT" altLang="it-IT" dirty="0"/>
              <a:t>utilizzo di sussidi multimediali e </a:t>
            </a:r>
            <a:r>
              <a:rPr lang="it-IT" altLang="it-IT" dirty="0" smtClean="0"/>
              <a:t>audiovisivi.</a:t>
            </a:r>
            <a:endParaRPr lang="it-IT" altLang="it-IT" dirty="0"/>
          </a:p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579807" y="906510"/>
            <a:ext cx="934147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COMPETENZE </a:t>
            </a:r>
            <a:endParaRPr lang="it-IT" b="1" dirty="0"/>
          </a:p>
          <a:p>
            <a:r>
              <a:rPr lang="it-IT" dirty="0"/>
              <a:t>Saper descrivere come viene generata e come si propaga un’ onda elastica e </a:t>
            </a:r>
            <a:r>
              <a:rPr lang="it-IT" dirty="0" smtClean="0"/>
              <a:t>un’ onda </a:t>
            </a:r>
            <a:r>
              <a:rPr lang="it-IT" dirty="0" smtClean="0"/>
              <a:t>elettromagnetica</a:t>
            </a:r>
          </a:p>
          <a:p>
            <a:r>
              <a:rPr lang="it-IT" dirty="0" smtClean="0"/>
              <a:t> </a:t>
            </a:r>
            <a:r>
              <a:rPr lang="it-IT" dirty="0"/>
              <a:t>Saper descrivere lo spettro elettromagnetico </a:t>
            </a: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579807" y="385523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b="1" dirty="0"/>
              <a:t>STRUMENTI DI VERIFICA: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/>
              <a:t>Test a risposta multipla di conoscenza e di comprensione.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/>
              <a:t> Interrogazione dialogica.</a:t>
            </a:r>
          </a:p>
        </p:txBody>
      </p:sp>
    </p:spTree>
    <p:extLst>
      <p:ext uri="{BB962C8B-B14F-4D97-AF65-F5344CB8AC3E}">
        <p14:creationId xmlns:p14="http://schemas.microsoft.com/office/powerpoint/2010/main" val="263466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40158" y="603753"/>
            <a:ext cx="1080537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PREREQUISITI</a:t>
            </a:r>
            <a:endParaRPr lang="it-IT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Apertura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alla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socialità ;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Riconoscimento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valore delle regole comportamentali in rapporto con gli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altri  obiettivi;  Sviluppo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potenziamento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delle capacità di osservazione e comprensione della realtà attraverso la conoscenza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dell’ambiente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un corretto rapporto con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esso;</a:t>
            </a:r>
          </a:p>
          <a:p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Acquisizione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dei vari linguaggi per lo sviluppo ed il potenziamento della capacità di  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comunicazione  ;</a:t>
            </a:r>
          </a:p>
          <a:p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Acquisizione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metodologie di lavoro  e di studio idonee e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costruttive.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940158" y="2912077"/>
            <a:ext cx="10908404" cy="297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OBIETTIVI DIDATTICI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(area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cognitiva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Sviluppo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potenziamento delle capacità espressive, di confronto e di dialogo e acquisizione del lessico specifico relativo alle diverse discipline;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Ampliamento degli orizzonti culturali con approccio alle tematiche contemporanee;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Crescita della volontà di partecipazione;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Sviluppo delle capacità logiche, concettuali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operative mediante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acquisizione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metodo scientifico, quale metodo razionale di     conoscenza;    passaggio dalla logica del concreto alla logica dell’astratto;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realizzazione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processo di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sintesi. </a:t>
            </a: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11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05307" y="575442"/>
            <a:ext cx="9981126" cy="5962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OBIETTIVI EDUCATIVI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(area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cognitiva) </a:t>
            </a:r>
            <a:endParaRPr lang="it-IT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Consapevolezza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 reciprocità uomo-ambiente;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Maturazione delle responsabilità civili e sociali;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Saper vivere con gli altri in una determinata società (famiglia, amici, scuola, ecc. ) e intervenire in essa in modo critico e costruttivo;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Sensibilizzare i giovani di fronte ai grossi problemi del mondo contemporaneo a livello nazionale e internazionale;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Sviluppare una autonomia di pensiero ed azione;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Avere rispetto del prossimo, condizione necessaria alla edificazione di una società tollerante, dinamicamente pluralistica e basata sulla giustizia; </a:t>
            </a:r>
            <a:endParaRPr lang="it-IT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Educare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 una più matura sensibilità etica e sociale;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Suscitare una nuova sensibilità per i problemi dell’ambiente che costituisce un bene di tutti da cui nessuno può prescindere, per la sua stessa sopravvivenza;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Saper conoscere i propri interessi e le proprie attitudini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11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860200" y="1203946"/>
            <a:ext cx="2793642" cy="607521"/>
          </a:xfrm>
        </p:spPr>
        <p:txBody>
          <a:bodyPr>
            <a:normAutofit/>
          </a:bodyPr>
          <a:lstStyle/>
          <a:p>
            <a:r>
              <a:rPr lang="it-IT" sz="1800" b="1" dirty="0" smtClean="0">
                <a:latin typeface="+mn-lt"/>
                <a:cs typeface="Arial" panose="020B0604020202020204" pitchFamily="34" charset="0"/>
              </a:rPr>
              <a:t>OBIETTIVI </a:t>
            </a:r>
            <a:endParaRPr lang="it-IT" sz="18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Segnaposto contenuto 7"/>
          <p:cNvSpPr txBox="1">
            <a:spLocks noGrp="1"/>
          </p:cNvSpPr>
          <p:nvPr>
            <p:ph idx="1"/>
          </p:nvPr>
        </p:nvSpPr>
        <p:spPr>
          <a:xfrm>
            <a:off x="860200" y="1717016"/>
            <a:ext cx="10515600" cy="1972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hangingPunct="0"/>
            <a:r>
              <a:rPr lang="it-IT" sz="1800" dirty="0" smtClean="0">
                <a:cs typeface="Arial" panose="020B0604020202020204" pitchFamily="34" charset="0"/>
              </a:rPr>
              <a:t>Saper collocare </a:t>
            </a:r>
            <a:r>
              <a:rPr lang="it-IT" sz="1800" dirty="0">
                <a:cs typeface="Arial" panose="020B0604020202020204" pitchFamily="34" charset="0"/>
              </a:rPr>
              <a:t>gli autori in appropriati contesti storico-letterari</a:t>
            </a:r>
          </a:p>
          <a:p>
            <a:pPr fontAlgn="base" hangingPunct="0"/>
            <a:r>
              <a:rPr lang="it-IT" sz="1800" dirty="0" smtClean="0">
                <a:cs typeface="Arial" panose="020B0604020202020204" pitchFamily="34" charset="0"/>
              </a:rPr>
              <a:t>Conoscere i </a:t>
            </a:r>
            <a:r>
              <a:rPr lang="it-IT" sz="1800" dirty="0">
                <a:cs typeface="Arial" panose="020B0604020202020204" pitchFamily="34" charset="0"/>
              </a:rPr>
              <a:t>principali elementi di un’opera letteraria (analisi formale del testo, analisi dei contenuti, dei generi, quadro culturale di un'epoca, modelli culturali).</a:t>
            </a:r>
          </a:p>
          <a:p>
            <a:pPr fontAlgn="base" hangingPunct="0"/>
            <a:r>
              <a:rPr lang="it-IT" sz="1800" dirty="0" smtClean="0">
                <a:cs typeface="Arial" panose="020B0604020202020204" pitchFamily="34" charset="0"/>
              </a:rPr>
              <a:t> </a:t>
            </a:r>
            <a:r>
              <a:rPr lang="it-IT" sz="1800" dirty="0">
                <a:cs typeface="Arial" panose="020B0604020202020204" pitchFamily="34" charset="0"/>
              </a:rPr>
              <a:t>Conoscere le tecniche linguistiche per poter eseguire l’analisi di un testo </a:t>
            </a:r>
            <a:r>
              <a:rPr lang="it-IT" sz="1800" dirty="0" smtClean="0">
                <a:cs typeface="Arial" panose="020B0604020202020204" pitchFamily="34" charset="0"/>
              </a:rPr>
              <a:t>letterario.</a:t>
            </a:r>
          </a:p>
          <a:p>
            <a:pPr fontAlgn="base" hangingPunct="0"/>
            <a:r>
              <a:rPr lang="it-IT" sz="1800" dirty="0" smtClean="0">
                <a:cs typeface="Arial" panose="020B0604020202020204" pitchFamily="34" charset="0"/>
              </a:rPr>
              <a:t>Conoscere </a:t>
            </a:r>
            <a:r>
              <a:rPr lang="it-IT" sz="1800" dirty="0">
                <a:cs typeface="Arial" panose="020B0604020202020204" pitchFamily="34" charset="0"/>
              </a:rPr>
              <a:t>l’importanza di formare un lettore capace di superare la prospettiva italocentrica della cultura,  collocando nei contesti originari i principali movimenti culturali</a:t>
            </a:r>
            <a:r>
              <a:rPr lang="it-IT" sz="1800" dirty="0" smtClean="0">
                <a:cs typeface="Arial" panose="020B0604020202020204" pitchFamily="34" charset="0"/>
              </a:rPr>
              <a:t>.</a:t>
            </a:r>
            <a:endParaRPr lang="it-IT" sz="1800" dirty="0"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051774" y="4018268"/>
            <a:ext cx="1010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cs typeface="Arial" panose="020B0604020202020204" pitchFamily="34" charset="0"/>
              </a:rPr>
              <a:t>ABILITA’ 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860200" y="4479933"/>
            <a:ext cx="99210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cs typeface="Arial" panose="020B0604020202020204" pitchFamily="34" charset="0"/>
              </a:rPr>
              <a:t>Saper collocare gli autori in appropriati contesti storico-letterari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cs typeface="Arial" panose="020B0604020202020204" pitchFamily="34" charset="0"/>
              </a:rPr>
              <a:t>Comprendere e analizzare i testi poetici, comunicare in modo chiaro e corretto i contenuti appresi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cs typeface="Arial" panose="020B0604020202020204" pitchFamily="34" charset="0"/>
              </a:rPr>
              <a:t>Saper articolare il proprio punto di vista in maniera chiara e interattiva, attraverso un processo dialettico, </a:t>
            </a:r>
            <a:r>
              <a:rPr lang="it-IT" dirty="0" smtClean="0">
                <a:cs typeface="Arial" panose="020B0604020202020204" pitchFamily="34" charset="0"/>
              </a:rPr>
              <a:t>giungendo </a:t>
            </a:r>
            <a:r>
              <a:rPr lang="it-IT" dirty="0">
                <a:cs typeface="Arial" panose="020B0604020202020204" pitchFamily="34" charset="0"/>
              </a:rPr>
              <a:t>ad una conclusione costruttiva.</a:t>
            </a:r>
          </a:p>
        </p:txBody>
      </p:sp>
      <p:sp>
        <p:nvSpPr>
          <p:cNvPr id="5" name="Rettangolo 4"/>
          <p:cNvSpPr/>
          <p:nvPr/>
        </p:nvSpPr>
        <p:spPr>
          <a:xfrm>
            <a:off x="860200" y="28061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/>
              <a:t>Italiano</a:t>
            </a:r>
          </a:p>
          <a:p>
            <a:r>
              <a:rPr lang="it-IT" b="1" dirty="0"/>
              <a:t>Giacomo </a:t>
            </a:r>
            <a:r>
              <a:rPr lang="it-IT" b="1" dirty="0" smtClean="0"/>
              <a:t>Leopardi: La </a:t>
            </a:r>
            <a:r>
              <a:rPr lang="it-IT" b="1" dirty="0"/>
              <a:t>concezione della natura</a:t>
            </a:r>
          </a:p>
        </p:txBody>
      </p:sp>
    </p:spTree>
    <p:extLst>
      <p:ext uri="{BB962C8B-B14F-4D97-AF65-F5344CB8AC3E}">
        <p14:creationId xmlns:p14="http://schemas.microsoft.com/office/powerpoint/2010/main" val="355471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360510" cy="677069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>
                <a:latin typeface="+mn-lt"/>
                <a:cs typeface="Arial" panose="020B0604020202020204" pitchFamily="34" charset="0"/>
              </a:rPr>
              <a:t>CONTENUTI</a:t>
            </a:r>
            <a:r>
              <a:rPr lang="it-IT" dirty="0" smtClean="0">
                <a:latin typeface="+mn-lt"/>
              </a:rPr>
              <a:t> </a:t>
            </a:r>
            <a:endParaRPr lang="it-IT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042194"/>
            <a:ext cx="10515600" cy="1613034"/>
          </a:xfrm>
        </p:spPr>
        <p:txBody>
          <a:bodyPr>
            <a:normAutofit/>
          </a:bodyPr>
          <a:lstStyle/>
          <a:p>
            <a:r>
              <a:rPr lang="it-IT" sz="1800" dirty="0">
                <a:cs typeface="Arial" panose="020B0604020202020204" pitchFamily="34" charset="0"/>
              </a:rPr>
              <a:t>Giacomo Leopardi: la biografia, l’ideologia, la poetica, i temi, i modi espressivi della poesia.</a:t>
            </a:r>
          </a:p>
          <a:p>
            <a:r>
              <a:rPr lang="it-IT" sz="1800" dirty="0">
                <a:cs typeface="Arial" panose="020B0604020202020204" pitchFamily="34" charset="0"/>
              </a:rPr>
              <a:t>Analisi del testo delle liriche più rappresentative dell’autore</a:t>
            </a:r>
            <a:r>
              <a:rPr lang="it-IT" sz="1800" dirty="0"/>
              <a:t>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825321" y="1961574"/>
            <a:ext cx="1499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cs typeface="Arial" panose="020B0604020202020204" pitchFamily="34" charset="0"/>
              </a:rPr>
              <a:t>COMPETENZE</a:t>
            </a:r>
            <a:endParaRPr lang="it-IT" b="1" dirty="0" smtClean="0"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25321" y="2355724"/>
            <a:ext cx="8035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cs typeface="Arial" panose="020B0604020202020204" pitchFamily="34" charset="0"/>
              </a:rPr>
              <a:t>Stabilire confronti tra le poesie in rapporto alle diverse </a:t>
            </a:r>
          </a:p>
          <a:p>
            <a:r>
              <a:rPr lang="it-IT" dirty="0" smtClean="0">
                <a:cs typeface="Arial" panose="020B0604020202020204" pitchFamily="34" charset="0"/>
              </a:rPr>
              <a:t>     concezioni leopardiane sulla natura</a:t>
            </a:r>
            <a:endParaRPr lang="it-IT" dirty="0"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99673" y="2928277"/>
            <a:ext cx="5518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cs typeface="Arial" panose="020B0604020202020204" pitchFamily="34" charset="0"/>
              </a:rPr>
              <a:t>Contestualizzazioni fra le diverse fasi della sua poetica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cs typeface="Arial" panose="020B0604020202020204" pitchFamily="34" charset="0"/>
              </a:rPr>
              <a:t>Acquisire solide competenze sull’autore</a:t>
            </a:r>
            <a:endParaRPr lang="it-IT" dirty="0">
              <a:cs typeface="Arial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774988" y="3968758"/>
            <a:ext cx="10578812" cy="1167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 smtClean="0">
                <a:ea typeface="Calibri" panose="020F0502020204030204" pitchFamily="34" charset="0"/>
                <a:cs typeface="Arial" panose="020B0604020202020204" pitchFamily="34" charset="0"/>
              </a:rPr>
              <a:t>STRATEGIE DIDATICHE</a:t>
            </a:r>
            <a:endParaRPr lang="it-IT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dirty="0">
                <a:ea typeface="Calibri" panose="020F0502020204030204" pitchFamily="34" charset="0"/>
                <a:cs typeface="Arial" panose="020B0604020202020204" pitchFamily="34" charset="0"/>
              </a:rPr>
              <a:t>lezione frontale, lezione interattiva,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ea typeface="Calibri" panose="020F0502020204030204" pitchFamily="34" charset="0"/>
                <a:cs typeface="Arial" panose="020B0604020202020204" pitchFamily="34" charset="0"/>
              </a:rPr>
              <a:t>attività  di rielaborazione, di sintesi, gruppi di studio</a:t>
            </a:r>
            <a:r>
              <a:rPr lang="it-IT" dirty="0" smtClean="0">
                <a:ea typeface="Calibri" panose="020F0502020204030204" pitchFamily="34" charset="0"/>
                <a:cs typeface="Arial" panose="020B0604020202020204" pitchFamily="34" charset="0"/>
              </a:rPr>
              <a:t>,  laboratorio </a:t>
            </a:r>
            <a:r>
              <a:rPr lang="it-IT" dirty="0">
                <a:ea typeface="Calibri" panose="020F0502020204030204" pitchFamily="34" charset="0"/>
                <a:cs typeface="Arial" panose="020B0604020202020204" pitchFamily="34" charset="0"/>
              </a:rPr>
              <a:t>multimediale, laboratorio storico-letterario</a:t>
            </a:r>
            <a:endParaRPr lang="it-IT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06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347989" y="520887"/>
            <a:ext cx="6096000" cy="15661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b="1" dirty="0" smtClean="0">
                <a:ea typeface="Calibri" panose="020F0502020204030204" pitchFamily="34" charset="0"/>
                <a:cs typeface="Arial" panose="020B0604020202020204" pitchFamily="34" charset="0"/>
              </a:rPr>
              <a:t>MATERIALE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ea typeface="Calibri" panose="020F0502020204030204" pitchFamily="34" charset="0"/>
                <a:cs typeface="Arial" panose="020B0604020202020204" pitchFamily="34" charset="0"/>
              </a:rPr>
              <a:t>Libro </a:t>
            </a:r>
            <a:r>
              <a:rPr lang="it-IT" dirty="0">
                <a:ea typeface="Calibri" panose="020F0502020204030204" pitchFamily="34" charset="0"/>
                <a:cs typeface="Arial" panose="020B0604020202020204" pitchFamily="34" charset="0"/>
              </a:rPr>
              <a:t>di testo;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ea typeface="Calibri" panose="020F0502020204030204" pitchFamily="34" charset="0"/>
                <a:cs typeface="Arial" panose="020B0604020202020204" pitchFamily="34" charset="0"/>
              </a:rPr>
              <a:t>saggi</a:t>
            </a:r>
            <a:r>
              <a:rPr lang="it-IT" dirty="0"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ea typeface="Calibri" panose="020F0502020204030204" pitchFamily="34" charset="0"/>
                <a:cs typeface="Arial" panose="020B0604020202020204" pitchFamily="34" charset="0"/>
              </a:rPr>
              <a:t>pagine critiche. </a:t>
            </a:r>
            <a:endParaRPr lang="it-IT" dirty="0">
              <a:cs typeface="Arial" panose="020B060402020202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438141" y="2246367"/>
            <a:ext cx="6096000" cy="7682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 smtClean="0">
                <a:ea typeface="Calibri" panose="020F0502020204030204" pitchFamily="34" charset="0"/>
                <a:cs typeface="Arial" panose="020B0604020202020204" pitchFamily="34" charset="0"/>
              </a:rPr>
              <a:t>VERIFICHE</a:t>
            </a:r>
            <a:endParaRPr lang="it-IT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ea typeface="Calibri" panose="020F0502020204030204" pitchFamily="34" charset="0"/>
              </a:rPr>
              <a:t>Colloquio, elaborati per la produzione linguistica scritta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785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725" y="1006673"/>
            <a:ext cx="2125015" cy="690943"/>
          </a:xfrm>
        </p:spPr>
        <p:txBody>
          <a:bodyPr>
            <a:normAutofit/>
          </a:bodyPr>
          <a:lstStyle/>
          <a:p>
            <a:r>
              <a:rPr lang="it-IT" sz="1800" b="1" dirty="0" smtClean="0">
                <a:latin typeface="+mn-lt"/>
                <a:cs typeface="Arial" panose="020B0604020202020204" pitchFamily="34" charset="0"/>
              </a:rPr>
              <a:t>OBIETTIVI DIDATTICI</a:t>
            </a:r>
            <a:endParaRPr lang="it-IT" sz="18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725" y="1606683"/>
            <a:ext cx="10186115" cy="621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 smtClean="0">
                <a:cs typeface="Arial" panose="020B0604020202020204" pitchFamily="34" charset="0"/>
              </a:rPr>
              <a:t>Favorire la conoscenza delle vicende che condussero all’utilizzo della bomba atomica durante la seconda guerra mondiale.</a:t>
            </a:r>
            <a:endParaRPr lang="it-IT" sz="1800" dirty="0">
              <a:cs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43725" y="2787024"/>
            <a:ext cx="9980590" cy="335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252095" algn="l"/>
              </a:tabLst>
            </a:pPr>
            <a:r>
              <a:rPr lang="it-IT" b="1" dirty="0" smtClean="0">
                <a:ea typeface="Calibri" panose="020F0502020204030204" pitchFamily="34" charset="0"/>
                <a:cs typeface="Arial" panose="020B0604020202020204" pitchFamily="34" charset="0"/>
              </a:rPr>
              <a:t>ABILITA’</a:t>
            </a:r>
            <a:endParaRPr lang="it-IT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252095" algn="l"/>
              </a:tabLst>
            </a:pPr>
            <a:r>
              <a:rPr lang="it-IT" dirty="0">
                <a:ea typeface="Calibri" panose="020F0502020204030204" pitchFamily="34" charset="0"/>
                <a:cs typeface="Arial" panose="020B0604020202020204" pitchFamily="34" charset="0"/>
              </a:rPr>
              <a:t>Apprendere e usare in maniera appropriata il lessico della disciplina e le categorie interpretative.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252095" algn="l"/>
              </a:tabLst>
            </a:pPr>
            <a:r>
              <a:rPr lang="it-IT" dirty="0">
                <a:ea typeface="Calibri" panose="020F0502020204030204" pitchFamily="34" charset="0"/>
                <a:cs typeface="Arial" panose="020B0604020202020204" pitchFamily="34" charset="0"/>
              </a:rPr>
              <a:t>Padroneggiare termini quali: decolonizzazione, coesistenza pacifica, equilibrio del terrore, bipolarismo; guerra fredda, maccartismo,  politica del contenimento e del </a:t>
            </a:r>
            <a:r>
              <a:rPr lang="it-IT" dirty="0" err="1">
                <a:ea typeface="Calibri" panose="020F0502020204030204" pitchFamily="34" charset="0"/>
                <a:cs typeface="Arial" panose="020B0604020202020204" pitchFamily="34" charset="0"/>
              </a:rPr>
              <a:t>roll</a:t>
            </a:r>
            <a:r>
              <a:rPr lang="it-IT" dirty="0">
                <a:ea typeface="Calibri" panose="020F0502020204030204" pitchFamily="34" charset="0"/>
                <a:cs typeface="Arial" panose="020B0604020202020204" pitchFamily="34" charset="0"/>
              </a:rPr>
              <a:t>-back, cortina di ferro, ecc. 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252095" algn="l"/>
              </a:tabLst>
            </a:pPr>
            <a:r>
              <a:rPr lang="it-IT" dirty="0">
                <a:ea typeface="Calibri" panose="020F0502020204030204" pitchFamily="34" charset="0"/>
                <a:cs typeface="Arial" panose="020B0604020202020204" pitchFamily="34" charset="0"/>
              </a:rPr>
              <a:t>Saper riconoscere i caratteri dei “testi” (in senso lato) utilizzati ed eventualmente le diversità di tipologia e registro rispetto a quelli precedentemente affrontati;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252095" algn="l"/>
              </a:tabLst>
            </a:pPr>
            <a:r>
              <a:rPr lang="it-IT" dirty="0"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it-IT" dirty="0" smtClean="0">
                <a:ea typeface="Calibri" panose="020F0502020204030204" pitchFamily="34" charset="0"/>
                <a:cs typeface="Arial" panose="020B0604020202020204" pitchFamily="34" charset="0"/>
              </a:rPr>
              <a:t>ndicare </a:t>
            </a:r>
            <a:r>
              <a:rPr lang="it-IT" dirty="0">
                <a:ea typeface="Calibri" panose="020F0502020204030204" pitchFamily="34" charset="0"/>
                <a:cs typeface="Arial" panose="020B0604020202020204" pitchFamily="34" charset="0"/>
              </a:rPr>
              <a:t>i nessi tra i diversi ambiti problematici che l’argomento in questione comporta;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252095" algn="l"/>
              </a:tabLst>
            </a:pPr>
            <a:r>
              <a:rPr lang="it-IT" dirty="0">
                <a:ea typeface="Calibri" panose="020F0502020204030204" pitchFamily="34" charset="0"/>
                <a:cs typeface="Arial" panose="020B0604020202020204" pitchFamily="34" charset="0"/>
              </a:rPr>
              <a:t>Individuare analogie e differenze tra le diverse posizioni esaminate e saper giustificare e contestualizzare quanto rilevato;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252095" algn="l"/>
              </a:tabLst>
            </a:pPr>
            <a:r>
              <a:rPr lang="it-IT" dirty="0">
                <a:ea typeface="Calibri" panose="020F0502020204030204" pitchFamily="34" charset="0"/>
                <a:cs typeface="Arial" panose="020B0604020202020204" pitchFamily="34" charset="0"/>
              </a:rPr>
              <a:t>Cogliere le differenze tra le guerre precedenti (fino al ’45) e quelle successive;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it-IT" dirty="0" smtClean="0">
                <a:ea typeface="Calibri" panose="020F0502020204030204" pitchFamily="34" charset="0"/>
                <a:cs typeface="Arial" panose="020B0604020202020204" pitchFamily="34" charset="0"/>
              </a:rPr>
              <a:t>apire</a:t>
            </a:r>
            <a:r>
              <a:rPr lang="it-IT" dirty="0">
                <a:ea typeface="Calibri" panose="020F0502020204030204" pitchFamily="34" charset="0"/>
                <a:cs typeface="Arial" panose="020B0604020202020204" pitchFamily="34" charset="0"/>
              </a:rPr>
              <a:t>, in prospettiva le dinamiche delle vicende italiane del secondo dopoguerra</a:t>
            </a:r>
          </a:p>
        </p:txBody>
      </p:sp>
      <p:sp>
        <p:nvSpPr>
          <p:cNvPr id="5" name="Rettangolo 4"/>
          <p:cNvSpPr/>
          <p:nvPr/>
        </p:nvSpPr>
        <p:spPr>
          <a:xfrm>
            <a:off x="1043725" y="2138202"/>
            <a:ext cx="10070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it-IT" dirty="0">
                <a:cs typeface="Arial" panose="020B0604020202020204" pitchFamily="34" charset="0"/>
              </a:rPr>
              <a:t>Conoscere gli avvenimenti, le cause e le conseguenze della</a:t>
            </a:r>
            <a:r>
              <a:rPr lang="it-IT" u="sng" dirty="0">
                <a:cs typeface="Arial" panose="020B0604020202020204" pitchFamily="34" charset="0"/>
              </a:rPr>
              <a:t> </a:t>
            </a:r>
            <a:r>
              <a:rPr lang="it-IT" dirty="0">
                <a:cs typeface="Arial" panose="020B0604020202020204" pitchFamily="34" charset="0"/>
              </a:rPr>
              <a:t>Seconda guerra mondiale.</a:t>
            </a:r>
            <a:endParaRPr lang="it-IT" sz="2000" dirty="0">
              <a:cs typeface="Arial" panose="020B060402020202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043725" y="17427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/>
              <a:t>Storia</a:t>
            </a:r>
          </a:p>
          <a:p>
            <a:r>
              <a:rPr lang="it-IT" dirty="0"/>
              <a:t>La bomba atomica</a:t>
            </a:r>
          </a:p>
          <a:p>
            <a:r>
              <a:rPr lang="it-IT" dirty="0"/>
              <a:t>Effetti sul territorio e sull’uomo</a:t>
            </a:r>
          </a:p>
        </p:txBody>
      </p:sp>
    </p:spTree>
    <p:extLst>
      <p:ext uri="{BB962C8B-B14F-4D97-AF65-F5344CB8AC3E}">
        <p14:creationId xmlns:p14="http://schemas.microsoft.com/office/powerpoint/2010/main" val="238696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56823" y="623142"/>
            <a:ext cx="104834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b="1" kern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CONTENUTI</a:t>
            </a:r>
            <a:endParaRPr lang="it-IT" b="1" kern="0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it-IT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ea typeface="Calibri" panose="020F0502020204030204" pitchFamily="34" charset="0"/>
                <a:cs typeface="Arial" panose="020B0604020202020204" pitchFamily="34" charset="0"/>
              </a:rPr>
              <a:t>La contrapposizione tra due mondi: ideologia, politica, armamenti. La nascita del “sipario di ferro”: i discorsi di </a:t>
            </a:r>
            <a:r>
              <a:rPr lang="it-IT" dirty="0" smtClean="0">
                <a:ea typeface="Calibri" panose="020F0502020204030204" pitchFamily="34" charset="0"/>
                <a:cs typeface="Arial" panose="020B0604020202020204" pitchFamily="34" charset="0"/>
              </a:rPr>
              <a:t>Churchill </a:t>
            </a:r>
            <a:r>
              <a:rPr lang="it-IT" dirty="0">
                <a:ea typeface="Calibri" panose="020F0502020204030204" pitchFamily="34" charset="0"/>
                <a:cs typeface="Arial" panose="020B0604020202020204" pitchFamily="34" charset="0"/>
              </a:rPr>
              <a:t>e di Truman. L’equilibrio del terrore. Guerra e tecnologia. Dissuasione atomica e conflitti locali. L’Europa occidentale: la situazione della Germania, il piano Marshall e le prime prove di unità europea. L’Europa occidentale e la sua sovietizzazione. I conflitti periferici: la Corea, l’ America latina e Cuba, i prodromi del Vietnam, il Medioriente e la crisi di Suez.</a:t>
            </a:r>
          </a:p>
        </p:txBody>
      </p:sp>
      <p:sp>
        <p:nvSpPr>
          <p:cNvPr id="3" name="Rettangolo 2"/>
          <p:cNvSpPr/>
          <p:nvPr/>
        </p:nvSpPr>
        <p:spPr>
          <a:xfrm>
            <a:off x="656823" y="2664847"/>
            <a:ext cx="104834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cs typeface="Arial" panose="020B0604020202020204" pitchFamily="34" charset="0"/>
              </a:rPr>
              <a:t>COMPETENZE</a:t>
            </a:r>
            <a:endParaRPr lang="it-IT" b="1" dirty="0">
              <a:cs typeface="Arial" panose="020B0604020202020204" pitchFamily="34" charset="0"/>
            </a:endParaRPr>
          </a:p>
          <a:p>
            <a:r>
              <a:rPr lang="it-IT" dirty="0">
                <a:cs typeface="Arial" panose="020B0604020202020204" pitchFamily="34" charset="0"/>
              </a:rPr>
              <a:t>Guardare alla storia come ad una dimensione significativa per comprendere le radici del presente.</a:t>
            </a:r>
          </a:p>
          <a:p>
            <a:r>
              <a:rPr lang="it-IT" dirty="0">
                <a:cs typeface="Arial" panose="020B0604020202020204" pitchFamily="34" charset="0"/>
              </a:rPr>
              <a:t>Sottolineare la dimensione temporale di ogni evento e saperlo collocare nella giusta dimensione cronologica.</a:t>
            </a:r>
          </a:p>
          <a:p>
            <a:r>
              <a:rPr lang="it-IT" dirty="0">
                <a:cs typeface="Arial" panose="020B0604020202020204" pitchFamily="34" charset="0"/>
              </a:rPr>
              <a:t>Comprendere il cambiamento e la diversità dei tempi storici in una dimensione diacronica attraverso il confronto fra epoche e in una dimensione sincronica attraverso il confronto fra aree geografiche e culturali. </a:t>
            </a:r>
          </a:p>
        </p:txBody>
      </p:sp>
      <p:sp>
        <p:nvSpPr>
          <p:cNvPr id="4" name="Rettangolo 3"/>
          <p:cNvSpPr/>
          <p:nvPr/>
        </p:nvSpPr>
        <p:spPr>
          <a:xfrm>
            <a:off x="656823" y="4429554"/>
            <a:ext cx="6096000" cy="14442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 smtClean="0">
                <a:ea typeface="Calibri" panose="020F0502020204030204" pitchFamily="34" charset="0"/>
                <a:cs typeface="Arial" panose="020B0604020202020204" pitchFamily="34" charset="0"/>
              </a:rPr>
              <a:t>STRATEGIE DIDATTICHE</a:t>
            </a:r>
            <a:endParaRPr lang="it-IT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dirty="0">
                <a:ea typeface="Calibri" panose="020F0502020204030204" pitchFamily="34" charset="0"/>
                <a:cs typeface="Arial" panose="020B0604020202020204" pitchFamily="34" charset="0"/>
              </a:rPr>
              <a:t>lezione frontale, lezione interattiva,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ea typeface="Calibri" panose="020F0502020204030204" pitchFamily="34" charset="0"/>
                <a:cs typeface="Arial" panose="020B0604020202020204" pitchFamily="34" charset="0"/>
              </a:rPr>
              <a:t>attività  di rielaborazione, di sintesi, gruppi di studio,  laboratorio multimediale, laboratorio storico-letterario</a:t>
            </a:r>
            <a:endParaRPr lang="it-IT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45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438141" y="495129"/>
            <a:ext cx="6096000" cy="15661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ea typeface="Calibri" panose="020F0502020204030204" pitchFamily="34" charset="0"/>
                <a:cs typeface="Arial" panose="020B0604020202020204" pitchFamily="34" charset="0"/>
              </a:rPr>
              <a:t>MATERIALE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ea typeface="Calibri" panose="020F0502020204030204" pitchFamily="34" charset="0"/>
                <a:cs typeface="Arial" panose="020B0604020202020204" pitchFamily="34" charset="0"/>
              </a:rPr>
              <a:t>Libro </a:t>
            </a:r>
            <a:r>
              <a:rPr lang="it-IT" dirty="0">
                <a:ea typeface="Calibri" panose="020F0502020204030204" pitchFamily="34" charset="0"/>
                <a:cs typeface="Arial" panose="020B0604020202020204" pitchFamily="34" charset="0"/>
              </a:rPr>
              <a:t>di testo;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ea typeface="Calibri" panose="020F0502020204030204" pitchFamily="34" charset="0"/>
                <a:cs typeface="Arial" panose="020B0604020202020204" pitchFamily="34" charset="0"/>
              </a:rPr>
              <a:t>saggi</a:t>
            </a:r>
            <a:r>
              <a:rPr lang="it-IT" dirty="0"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ea typeface="Calibri" panose="020F0502020204030204" pitchFamily="34" charset="0"/>
                <a:cs typeface="Arial" panose="020B0604020202020204" pitchFamily="34" charset="0"/>
              </a:rPr>
              <a:t>pagine critiche. </a:t>
            </a:r>
            <a:endParaRPr lang="it-IT" dirty="0">
              <a:cs typeface="Arial" panose="020B060402020202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438141" y="2246367"/>
            <a:ext cx="6096000" cy="7682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 smtClean="0">
                <a:ea typeface="Calibri" panose="020F0502020204030204" pitchFamily="34" charset="0"/>
                <a:cs typeface="Arial" panose="020B0604020202020204" pitchFamily="34" charset="0"/>
              </a:rPr>
              <a:t>VERIFICHE</a:t>
            </a:r>
            <a:endParaRPr lang="it-IT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ea typeface="Calibri" panose="020F0502020204030204" pitchFamily="34" charset="0"/>
              </a:rPr>
              <a:t>Colloquio, elaborati per la produzione linguistica scritta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381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1493</Words>
  <Application>Microsoft Office PowerPoint</Application>
  <PresentationFormat>Widescreen</PresentationFormat>
  <Paragraphs>172</Paragraphs>
  <Slides>14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OBIETTIVI </vt:lpstr>
      <vt:lpstr>CONTENUTI </vt:lpstr>
      <vt:lpstr>Presentazione standard di PowerPoint</vt:lpstr>
      <vt:lpstr>OBIETTIVI DIDATTICI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COMPETENZE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Angela</dc:creator>
  <cp:lastModifiedBy>Angela</cp:lastModifiedBy>
  <cp:revision>27</cp:revision>
  <dcterms:created xsi:type="dcterms:W3CDTF">2014-05-27T12:29:27Z</dcterms:created>
  <dcterms:modified xsi:type="dcterms:W3CDTF">2014-05-28T08:58:28Z</dcterms:modified>
</cp:coreProperties>
</file>