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 id="257" r:id="rId8"/>
    <p:sldId id="258" r:id="rId9"/>
    <p:sldId id="259" r:id="rId10"/>
    <p:sldId id="270" r:id="rId11"/>
    <p:sldId id="269" r:id="rId12"/>
    <p:sldId id="271" r:id="rId13"/>
    <p:sldId id="272"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EB2F047-C633-4759-BA26-B6A8FCAA9F73}" type="datetimeFigureOut">
              <a:rPr lang="it-IT" smtClean="0"/>
              <a:t>17/03/2016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1759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EB2F047-C633-4759-BA26-B6A8FCAA9F73}" type="datetimeFigureOut">
              <a:rPr lang="it-IT" smtClean="0"/>
              <a:t>17/03/2016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209315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EB2F047-C633-4759-BA26-B6A8FCAA9F73}" type="datetimeFigureOut">
              <a:rPr lang="it-IT" smtClean="0"/>
              <a:t>17/03/2016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285993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EB2F047-C633-4759-BA26-B6A8FCAA9F73}" type="datetimeFigureOut">
              <a:rPr lang="it-IT" smtClean="0"/>
              <a:t>17/03/2016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108610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EB2F047-C633-4759-BA26-B6A8FCAA9F73}" type="datetimeFigureOut">
              <a:rPr lang="it-IT" smtClean="0"/>
              <a:t>17/03/2016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223211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EB2F047-C633-4759-BA26-B6A8FCAA9F73}" type="datetimeFigureOut">
              <a:rPr lang="it-IT" smtClean="0"/>
              <a:t>17/03/2016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12831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EB2F047-C633-4759-BA26-B6A8FCAA9F73}" type="datetimeFigureOut">
              <a:rPr lang="it-IT" smtClean="0"/>
              <a:t>17/03/2016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194163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EB2F047-C633-4759-BA26-B6A8FCAA9F73}" type="datetimeFigureOut">
              <a:rPr lang="it-IT" smtClean="0"/>
              <a:t>17/03/2016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94395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B2F047-C633-4759-BA26-B6A8FCAA9F73}" type="datetimeFigureOut">
              <a:rPr lang="it-IT" smtClean="0"/>
              <a:t>17/03/2016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330586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EB2F047-C633-4759-BA26-B6A8FCAA9F73}" type="datetimeFigureOut">
              <a:rPr lang="it-IT" smtClean="0"/>
              <a:t>17/03/2016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416732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EB2F047-C633-4759-BA26-B6A8FCAA9F73}" type="datetimeFigureOut">
              <a:rPr lang="it-IT" smtClean="0"/>
              <a:t>17/03/2016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FF213BE-E814-4C89-ABFD-4D443A4E364D}" type="slidenum">
              <a:rPr lang="it-IT" smtClean="0"/>
              <a:t>‹N›</a:t>
            </a:fld>
            <a:endParaRPr lang="it-IT"/>
          </a:p>
        </p:txBody>
      </p:sp>
    </p:spTree>
    <p:extLst>
      <p:ext uri="{BB962C8B-B14F-4D97-AF65-F5344CB8AC3E}">
        <p14:creationId xmlns:p14="http://schemas.microsoft.com/office/powerpoint/2010/main" val="266999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2F047-C633-4759-BA26-B6A8FCAA9F73}" type="datetimeFigureOut">
              <a:rPr lang="it-IT" smtClean="0"/>
              <a:t>17/03/2016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213BE-E814-4C89-ABFD-4D443A4E364D}" type="slidenum">
              <a:rPr lang="it-IT" smtClean="0"/>
              <a:t>‹N›</a:t>
            </a:fld>
            <a:endParaRPr lang="it-IT"/>
          </a:p>
        </p:txBody>
      </p:sp>
    </p:spTree>
    <p:extLst>
      <p:ext uri="{BB962C8B-B14F-4D97-AF65-F5344CB8AC3E}">
        <p14:creationId xmlns:p14="http://schemas.microsoft.com/office/powerpoint/2010/main" val="321806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Users\Cleny\Desktop\Desktop\CLEM\letture\immagini\Elsewhere%20Perhaps%20-%20Libero%20Community%20-%20Blog_file\getmedia.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t.wikipedia.org/w/index.php?title=Ambrosius_Holbein&amp;action=edit&amp;redlink=1"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it.wikipedia.org/wiki/File:Paul_Ricoeur.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https://upload.wikimedia.org/wikipedia/commons/1/1d/Paul_Ricoeur.jpg"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476672"/>
            <a:ext cx="7772400" cy="1470025"/>
          </a:xfrm>
        </p:spPr>
        <p:txBody>
          <a:bodyPr>
            <a:normAutofit fontScale="90000"/>
          </a:bodyPr>
          <a:lstStyle/>
          <a:p>
            <a:r>
              <a:rPr lang="it-IT" dirty="0"/>
              <a:t>ELSEWHERE – in un blog un racconto dice il nome giusto, oggi, dell’utopia: in immagini</a:t>
            </a:r>
            <a:br>
              <a:rPr lang="it-IT" dirty="0"/>
            </a:br>
            <a:r>
              <a:rPr lang="it-IT" dirty="0"/>
              <a:t> </a:t>
            </a:r>
          </a:p>
        </p:txBody>
      </p:sp>
      <p:sp>
        <p:nvSpPr>
          <p:cNvPr id="3" name="Sottotitolo 2"/>
          <p:cNvSpPr>
            <a:spLocks noGrp="1"/>
          </p:cNvSpPr>
          <p:nvPr>
            <p:ph type="subTitle" idx="1"/>
          </p:nvPr>
        </p:nvSpPr>
        <p:spPr>
          <a:xfrm>
            <a:off x="0" y="2163514"/>
            <a:ext cx="9144000" cy="4797152"/>
          </a:xfrm>
        </p:spPr>
        <p:txBody>
          <a:bodyPr/>
          <a:lstStyle/>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pPr algn="r"/>
            <a:endParaRPr lang="en-US" sz="1200" dirty="0"/>
          </a:p>
          <a:p>
            <a:endParaRPr lang="it-IT" sz="1600" dirty="0"/>
          </a:p>
        </p:txBody>
      </p:sp>
      <p:pic>
        <p:nvPicPr>
          <p:cNvPr id="1026" name="logo" descr="C:\Users\Cleny\Desktop\Desktop\CLEM\letture\immagini\Elsewhere Perhaps - Libero Community - Blog_file\getmedia.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3867150"/>
            <a:ext cx="4000500" cy="30019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592" y="1855479"/>
            <a:ext cx="2397424" cy="340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25177" y="1793204"/>
            <a:ext cx="4000500" cy="2031325"/>
          </a:xfrm>
          <a:prstGeom prst="rect">
            <a:avLst/>
          </a:prstGeom>
          <a:noFill/>
        </p:spPr>
        <p:txBody>
          <a:bodyPr wrap="square" rtlCol="0">
            <a:spAutoFit/>
          </a:bodyPr>
          <a:lstStyle/>
          <a:p>
            <a:r>
              <a:rPr lang="it-IT" dirty="0"/>
              <a:t>La storia di OSCOM trova in rete un bell’aiuto: l’utopia che c’è in ogni progetto, detto in immagini come in questo blog – dà le nuove parole per dirlo, che sono parabole . L’unica parola giusta e nuova viene dall’olocausto: </a:t>
            </a:r>
            <a:r>
              <a:rPr lang="it-IT" b="1" dirty="0" err="1">
                <a:solidFill>
                  <a:srgbClr val="FF0000"/>
                </a:solidFill>
              </a:rPr>
              <a:t>elsewhere</a:t>
            </a:r>
            <a:r>
              <a:rPr lang="it-IT" b="1" dirty="0">
                <a:solidFill>
                  <a:srgbClr val="FF0000"/>
                </a:solidFill>
              </a:rPr>
              <a:t> </a:t>
            </a:r>
            <a:r>
              <a:rPr lang="it-IT" b="1" dirty="0" err="1">
                <a:solidFill>
                  <a:srgbClr val="FF0000"/>
                </a:solidFill>
              </a:rPr>
              <a:t>perhaps</a:t>
            </a:r>
            <a:r>
              <a:rPr lang="it-IT" dirty="0"/>
              <a:t>, l’UTOPIA futuro</a:t>
            </a:r>
          </a:p>
        </p:txBody>
      </p:sp>
      <p:sp>
        <p:nvSpPr>
          <p:cNvPr id="7" name="CasellaDiTesto 6"/>
          <p:cNvSpPr txBox="1"/>
          <p:nvPr/>
        </p:nvSpPr>
        <p:spPr>
          <a:xfrm>
            <a:off x="4000500" y="1772816"/>
            <a:ext cx="2738039" cy="3970318"/>
          </a:xfrm>
          <a:prstGeom prst="rect">
            <a:avLst/>
          </a:prstGeom>
          <a:noFill/>
        </p:spPr>
        <p:txBody>
          <a:bodyPr wrap="square" rtlCol="0">
            <a:spAutoFit/>
          </a:bodyPr>
          <a:lstStyle/>
          <a:p>
            <a:r>
              <a:rPr lang="it-IT" dirty="0"/>
              <a:t>TRASFORMAZIONE DELL’UTOPIA IN REALTA’  è STATA LA STORIA D’EUROPA</a:t>
            </a:r>
          </a:p>
          <a:p>
            <a:endParaRPr lang="it-IT" dirty="0"/>
          </a:p>
          <a:p>
            <a:r>
              <a:rPr lang="it-IT" dirty="0"/>
              <a:t>IL 900 CON IL NAZISMO E IL NICHILISMO HA TENTATO DI ABBATTERE IL SOGNO EUROPEO, MA IL NUOVO MILLENNIO E’ PRONTO</a:t>
            </a:r>
          </a:p>
          <a:p>
            <a:endParaRPr lang="it-IT" dirty="0"/>
          </a:p>
          <a:p>
            <a:r>
              <a:rPr lang="it-IT" dirty="0"/>
              <a:t>LA FEDE DI CHI SCRIVE LE IMMAGINI DEL BLOG TROVA LA NUOVA PAROLA CHE SOSTITUISCE UTOPIA</a:t>
            </a:r>
          </a:p>
        </p:txBody>
      </p:sp>
      <p:sp>
        <p:nvSpPr>
          <p:cNvPr id="4" name="CasellaDiTesto 3"/>
          <p:cNvSpPr txBox="1"/>
          <p:nvPr/>
        </p:nvSpPr>
        <p:spPr>
          <a:xfrm>
            <a:off x="6738539" y="5262750"/>
            <a:ext cx="2387477" cy="369332"/>
          </a:xfrm>
          <a:prstGeom prst="rect">
            <a:avLst/>
          </a:prstGeom>
          <a:noFill/>
        </p:spPr>
        <p:txBody>
          <a:bodyPr wrap="square" rtlCol="0">
            <a:spAutoFit/>
          </a:bodyPr>
          <a:lstStyle/>
          <a:p>
            <a:r>
              <a:rPr lang="it-IT" dirty="0"/>
              <a:t>MODULO PER TUTTI</a:t>
            </a:r>
          </a:p>
        </p:txBody>
      </p:sp>
    </p:spTree>
    <p:extLst>
      <p:ext uri="{BB962C8B-B14F-4D97-AF65-F5344CB8AC3E}">
        <p14:creationId xmlns:p14="http://schemas.microsoft.com/office/powerpoint/2010/main" val="232294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237312"/>
            <a:ext cx="4618856" cy="836712"/>
          </a:xfrm>
        </p:spPr>
        <p:txBody>
          <a:bodyPr>
            <a:normAutofit/>
          </a:bodyPr>
          <a:lstStyle/>
          <a:p>
            <a:r>
              <a:rPr lang="it-IT" sz="2400" i="1" dirty="0" err="1"/>
              <a:t>Orbis</a:t>
            </a:r>
            <a:r>
              <a:rPr lang="it-IT" sz="2400" i="1" dirty="0"/>
              <a:t> </a:t>
            </a:r>
            <a:r>
              <a:rPr lang="it-IT" sz="2400" i="1" dirty="0" err="1"/>
              <a:t>sensualium</a:t>
            </a:r>
            <a:r>
              <a:rPr lang="it-IT" sz="2400" i="1" dirty="0"/>
              <a:t> </a:t>
            </a:r>
            <a:r>
              <a:rPr lang="it-IT" sz="2400" i="1" dirty="0" err="1"/>
              <a:t>pictum</a:t>
            </a:r>
            <a:r>
              <a:rPr lang="it-IT" sz="2400" i="1" dirty="0"/>
              <a:t>, p. 3</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4664"/>
            <a:ext cx="3919674" cy="5832648"/>
          </a:xfrm>
          <a:prstGeom prst="rect">
            <a:avLst/>
          </a:prstGeom>
        </p:spPr>
      </p:pic>
      <p:sp>
        <p:nvSpPr>
          <p:cNvPr id="5" name="CasellaDiTesto 4"/>
          <p:cNvSpPr txBox="1"/>
          <p:nvPr/>
        </p:nvSpPr>
        <p:spPr>
          <a:xfrm>
            <a:off x="4427984" y="548680"/>
            <a:ext cx="4176464" cy="6186309"/>
          </a:xfrm>
          <a:prstGeom prst="rect">
            <a:avLst/>
          </a:prstGeom>
          <a:noFill/>
        </p:spPr>
        <p:txBody>
          <a:bodyPr wrap="square" rtlCol="0">
            <a:spAutoFit/>
          </a:bodyPr>
          <a:lstStyle/>
          <a:p>
            <a:r>
              <a:rPr lang="it-IT" dirty="0"/>
              <a:t>Intanto il pensiero moderno, l’illuminismo ed il barocco si caratterizzavano come periodo di guerra violenta . Ma gli europei seguendo gli eserciti, profughi, transfughi, passeggiano per l’Europa, anche, fanno lezione, ascoltano, scrivono il loro dolore e la loro speranza – e la loro azione.</a:t>
            </a:r>
          </a:p>
          <a:p>
            <a:endParaRPr lang="it-IT" dirty="0"/>
          </a:p>
          <a:p>
            <a:r>
              <a:rPr lang="it-IT" dirty="0"/>
              <a:t>Il 900 solo dopo due guerre mondiali vede trionfare Il pacifismo e le politiche di solidarietà: </a:t>
            </a:r>
          </a:p>
          <a:p>
            <a:r>
              <a:rPr lang="it-IT" dirty="0"/>
              <a:t>il sogno irenico del Rinascimento.</a:t>
            </a:r>
          </a:p>
          <a:p>
            <a:endParaRPr lang="it-IT" dirty="0"/>
          </a:p>
          <a:p>
            <a:r>
              <a:rPr lang="it-IT" dirty="0"/>
              <a:t>Solo si dimenticò il detto </a:t>
            </a:r>
          </a:p>
          <a:p>
            <a:r>
              <a:rPr lang="it-IT" i="1" dirty="0"/>
              <a:t>si vis </a:t>
            </a:r>
            <a:r>
              <a:rPr lang="it-IT" i="1" dirty="0" err="1"/>
              <a:t>pacem</a:t>
            </a:r>
            <a:r>
              <a:rPr lang="it-IT" i="1" dirty="0"/>
              <a:t> para </a:t>
            </a:r>
            <a:r>
              <a:rPr lang="it-IT" i="1" dirty="0" err="1"/>
              <a:t>bellum</a:t>
            </a:r>
            <a:endParaRPr lang="it-IT" i="1" dirty="0"/>
          </a:p>
          <a:p>
            <a:endParaRPr lang="it-IT" i="1" dirty="0"/>
          </a:p>
          <a:p>
            <a:pPr algn="ctr"/>
            <a:r>
              <a:rPr lang="it-IT" b="1" i="1" dirty="0">
                <a:solidFill>
                  <a:srgbClr val="FF0000"/>
                </a:solidFill>
              </a:rPr>
              <a:t>La lotta per la pace è continua</a:t>
            </a:r>
          </a:p>
          <a:p>
            <a:endParaRPr lang="it-IT" i="1" dirty="0"/>
          </a:p>
          <a:p>
            <a:r>
              <a:rPr lang="it-IT" dirty="0"/>
              <a:t>Non si doveva lasciare spazio al rinascere sotto nomi moderni della FINANZA: i trust di primo 900, che generarono le guerre mondiali, sono pronte a riaccendere i forni</a:t>
            </a:r>
          </a:p>
        </p:txBody>
      </p:sp>
    </p:spTree>
    <p:extLst>
      <p:ext uri="{BB962C8B-B14F-4D97-AF65-F5344CB8AC3E}">
        <p14:creationId xmlns:p14="http://schemas.microsoft.com/office/powerpoint/2010/main" val="220421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32656"/>
            <a:ext cx="4193282" cy="1143000"/>
          </a:xfrm>
        </p:spPr>
        <p:txBody>
          <a:bodyPr>
            <a:normAutofit fontScale="90000"/>
          </a:bodyPr>
          <a:lstStyle/>
          <a:p>
            <a:r>
              <a:rPr lang="en-US" dirty="0">
                <a:solidFill>
                  <a:srgbClr val="FF0000"/>
                </a:solidFill>
              </a:rPr>
              <a:t>Elsewhere </a:t>
            </a:r>
            <a:r>
              <a:rPr lang="en-US" dirty="0"/>
              <a:t>: in or to another place; </a:t>
            </a:r>
            <a:br>
              <a:rPr lang="en-US" dirty="0"/>
            </a:br>
            <a:r>
              <a:rPr lang="en-US" dirty="0"/>
              <a:t>somewhere else</a:t>
            </a:r>
            <a:endParaRPr lang="it-IT" dirty="0"/>
          </a:p>
        </p:txBody>
      </p:sp>
      <p:sp>
        <p:nvSpPr>
          <p:cNvPr id="3" name="Segnaposto contenuto 2"/>
          <p:cNvSpPr>
            <a:spLocks noGrp="1"/>
          </p:cNvSpPr>
          <p:nvPr>
            <p:ph idx="1"/>
          </p:nvPr>
        </p:nvSpPr>
        <p:spPr>
          <a:xfrm>
            <a:off x="18306" y="2636912"/>
            <a:ext cx="6209878" cy="4165923"/>
          </a:xfrm>
        </p:spPr>
        <p:txBody>
          <a:bodyPr>
            <a:normAutofit/>
          </a:bodyPr>
          <a:lstStyle/>
          <a:p>
            <a:endParaRPr lang="it-IT" dirty="0"/>
          </a:p>
          <a:p>
            <a:endParaRPr lang="it-IT" dirty="0"/>
          </a:p>
          <a:p>
            <a:r>
              <a:rPr lang="it-IT" dirty="0"/>
              <a:t>Non basta quindi il </a:t>
            </a:r>
            <a:r>
              <a:rPr lang="it-IT" i="1" dirty="0" err="1"/>
              <a:t>somewhere</a:t>
            </a:r>
            <a:r>
              <a:rPr lang="it-IT" dirty="0"/>
              <a:t> di </a:t>
            </a:r>
            <a:r>
              <a:rPr lang="it-IT" i="1" dirty="0"/>
              <a:t>over the </a:t>
            </a:r>
            <a:r>
              <a:rPr lang="it-IT" i="1" dirty="0" err="1"/>
              <a:t>rainbow</a:t>
            </a:r>
            <a:endParaRPr lang="it-IT" i="1" dirty="0"/>
          </a:p>
          <a:p>
            <a:r>
              <a:rPr lang="it-IT" dirty="0"/>
              <a:t> occorre il </a:t>
            </a:r>
            <a:r>
              <a:rPr lang="it-IT" i="1" dirty="0" err="1"/>
              <a:t>somewhere</a:t>
            </a:r>
            <a:r>
              <a:rPr lang="it-IT" i="1" dirty="0"/>
              <a:t> else         </a:t>
            </a:r>
            <a:r>
              <a:rPr lang="it-IT" dirty="0"/>
              <a:t>!! Qualcosa da costruire, ma solo se lo faremo…</a:t>
            </a:r>
            <a:r>
              <a:rPr lang="it-IT" sz="4000" dirty="0" err="1">
                <a:solidFill>
                  <a:srgbClr val="FF0000"/>
                </a:solidFill>
              </a:rPr>
              <a:t>perhaps</a:t>
            </a:r>
            <a:r>
              <a:rPr lang="it-IT" dirty="0"/>
              <a:t>            </a:t>
            </a:r>
          </a:p>
        </p:txBody>
      </p:sp>
      <p:pic>
        <p:nvPicPr>
          <p:cNvPr id="3073" name="Picture 1" descr="Utop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903" y="2348880"/>
            <a:ext cx="2304256"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228184" y="476672"/>
            <a:ext cx="2304256" cy="1785104"/>
          </a:xfrm>
          <a:prstGeom prst="rect">
            <a:avLst/>
          </a:prstGeom>
          <a:noFill/>
        </p:spPr>
        <p:txBody>
          <a:bodyPr wrap="square" rtlCol="0">
            <a:spAutoFit/>
          </a:bodyPr>
          <a:lstStyle/>
          <a:p>
            <a:pPr marR="0" fontAlgn="t">
              <a:spcBef>
                <a:spcPts val="0"/>
              </a:spcBef>
            </a:pPr>
            <a:r>
              <a:rPr lang="pt-BR" i="1" dirty="0"/>
              <a:t>Libellus vere aureus, nec minus salutaris quam festivus de optimo rei publicae statu, deque nova </a:t>
            </a:r>
            <a:r>
              <a:rPr lang="pt-BR" sz="2000" b="1" i="1" dirty="0">
                <a:solidFill>
                  <a:srgbClr val="FF0000"/>
                </a:solidFill>
              </a:rPr>
              <a:t>insula Utopia</a:t>
            </a:r>
            <a:endParaRPr lang="pt-BR" sz="2000" b="1" dirty="0">
              <a:solidFill>
                <a:srgbClr val="FF0000"/>
              </a:solidFill>
            </a:endParaRPr>
          </a:p>
        </p:txBody>
      </p:sp>
      <p:sp>
        <p:nvSpPr>
          <p:cNvPr id="6" name="Rettangolo 5"/>
          <p:cNvSpPr/>
          <p:nvPr/>
        </p:nvSpPr>
        <p:spPr>
          <a:xfrm>
            <a:off x="6269285" y="5322223"/>
            <a:ext cx="2286000" cy="1200329"/>
          </a:xfrm>
          <a:prstGeom prst="rect">
            <a:avLst/>
          </a:prstGeom>
        </p:spPr>
        <p:txBody>
          <a:bodyPr wrap="square">
            <a:spAutoFit/>
          </a:bodyPr>
          <a:lstStyle/>
          <a:p>
            <a:pPr marR="0" algn="ctr" fontAlgn="t">
              <a:spcBef>
                <a:spcPts val="0"/>
              </a:spcBef>
            </a:pPr>
            <a:r>
              <a:rPr lang="it-IT" dirty="0"/>
              <a:t>Incisione di </a:t>
            </a:r>
            <a:r>
              <a:rPr lang="it-IT" dirty="0" err="1">
                <a:hlinkClick r:id="rId3" tooltip="Ambrosius Holbein (la pagina non esiste)"/>
              </a:rPr>
              <a:t>Ambrosius</a:t>
            </a:r>
            <a:r>
              <a:rPr lang="it-IT" dirty="0">
                <a:hlinkClick r:id="rId3" tooltip="Ambrosius Holbein (la pagina non esiste)"/>
              </a:rPr>
              <a:t> </a:t>
            </a:r>
            <a:r>
              <a:rPr lang="it-IT" dirty="0" err="1">
                <a:hlinkClick r:id="rId3" tooltip="Ambrosius Holbein (la pagina non esiste)"/>
              </a:rPr>
              <a:t>Holbein</a:t>
            </a:r>
            <a:r>
              <a:rPr lang="it-IT" dirty="0"/>
              <a:t> per l'edizione del 1518 dell'</a:t>
            </a:r>
            <a:r>
              <a:rPr lang="it-IT" i="1" dirty="0"/>
              <a:t>Utopia</a:t>
            </a:r>
            <a:r>
              <a:rPr lang="it-IT" dirty="0"/>
              <a:t> di Tommaso Moro</a:t>
            </a:r>
          </a:p>
        </p:txBody>
      </p:sp>
      <p:sp>
        <p:nvSpPr>
          <p:cNvPr id="7" name="CasellaDiTesto 6"/>
          <p:cNvSpPr txBox="1"/>
          <p:nvPr/>
        </p:nvSpPr>
        <p:spPr>
          <a:xfrm>
            <a:off x="0" y="1844824"/>
            <a:ext cx="6228184" cy="1477328"/>
          </a:xfrm>
          <a:prstGeom prst="rect">
            <a:avLst/>
          </a:prstGeom>
          <a:noFill/>
        </p:spPr>
        <p:txBody>
          <a:bodyPr wrap="square" rtlCol="0">
            <a:spAutoFit/>
          </a:bodyPr>
          <a:lstStyle/>
          <a:p>
            <a:r>
              <a:rPr lang="it-IT" dirty="0">
                <a:solidFill>
                  <a:srgbClr val="FF0000"/>
                </a:solidFill>
                <a:latin typeface="Arial Black" panose="020B0A04020102020204" pitchFamily="34" charset="0"/>
              </a:rPr>
              <a:t>Lavorare per costruire il mondo diverso è costruire le città di domani, se ci saranno, le loro regole di vita, se ci saranno, i loro libri, se ci saranno, con l’utopismo più pieno superare un nome che dato nel Rinascimento</a:t>
            </a:r>
          </a:p>
        </p:txBody>
      </p:sp>
    </p:spTree>
    <p:extLst>
      <p:ext uri="{BB962C8B-B14F-4D97-AF65-F5344CB8AC3E}">
        <p14:creationId xmlns:p14="http://schemas.microsoft.com/office/powerpoint/2010/main" val="354004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744" y="972856"/>
            <a:ext cx="4427984" cy="4365216"/>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4048" y="972856"/>
            <a:ext cx="4446424" cy="4691332"/>
          </a:xfrm>
          <a:prstGeom prst="rect">
            <a:avLst/>
          </a:prstGeom>
        </p:spPr>
      </p:pic>
      <p:sp>
        <p:nvSpPr>
          <p:cNvPr id="6" name="CasellaDiTesto 5"/>
          <p:cNvSpPr txBox="1"/>
          <p:nvPr/>
        </p:nvSpPr>
        <p:spPr>
          <a:xfrm>
            <a:off x="0" y="5652685"/>
            <a:ext cx="8928992" cy="1200329"/>
          </a:xfrm>
          <a:prstGeom prst="rect">
            <a:avLst/>
          </a:prstGeom>
          <a:noFill/>
        </p:spPr>
        <p:txBody>
          <a:bodyPr wrap="square" rtlCol="0">
            <a:spAutoFit/>
          </a:bodyPr>
          <a:lstStyle/>
          <a:p>
            <a:r>
              <a:rPr lang="it-IT" dirty="0"/>
              <a:t>Urbanesimo Razionale, la città Futurista continua il progetto lanciato da A. Sant'Elia, morto in guerra. Ne è autore Manfredi Franco (padre di Diana Franco) nel 1923; ma tutte le architetture scrivono nella pietre il loro sogno. Se tutti gli artisti disegnano lo spazio del vivere, gli architetti non dimenticano mai la materia dell’uomo intero.</a:t>
            </a:r>
          </a:p>
        </p:txBody>
      </p:sp>
    </p:spTree>
    <p:extLst>
      <p:ext uri="{BB962C8B-B14F-4D97-AF65-F5344CB8AC3E}">
        <p14:creationId xmlns:p14="http://schemas.microsoft.com/office/powerpoint/2010/main" val="275465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Escher è certo grande, ma del mondo fatto a scale si ricava solo confusione</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628800"/>
            <a:ext cx="6662869" cy="4997152"/>
          </a:xfrm>
        </p:spPr>
      </p:pic>
      <p:sp>
        <p:nvSpPr>
          <p:cNvPr id="5" name="CasellaDiTesto 4"/>
          <p:cNvSpPr txBox="1"/>
          <p:nvPr/>
        </p:nvSpPr>
        <p:spPr>
          <a:xfrm>
            <a:off x="7236295" y="2760129"/>
            <a:ext cx="1010277" cy="923330"/>
          </a:xfrm>
          <a:prstGeom prst="rect">
            <a:avLst/>
          </a:prstGeom>
          <a:noFill/>
        </p:spPr>
        <p:txBody>
          <a:bodyPr wrap="none" rtlCol="0">
            <a:spAutoFit/>
          </a:bodyPr>
          <a:lstStyle/>
          <a:p>
            <a:r>
              <a:rPr lang="it-IT" dirty="0"/>
              <a:t>Escher</a:t>
            </a:r>
          </a:p>
          <a:p>
            <a:endParaRPr lang="it-IT" dirty="0"/>
          </a:p>
          <a:p>
            <a:r>
              <a:rPr lang="it-IT" dirty="0"/>
              <a:t>relatività</a:t>
            </a:r>
          </a:p>
        </p:txBody>
      </p:sp>
      <p:sp>
        <p:nvSpPr>
          <p:cNvPr id="3" name="CasellaDiTesto 2"/>
          <p:cNvSpPr txBox="1"/>
          <p:nvPr/>
        </p:nvSpPr>
        <p:spPr>
          <a:xfrm>
            <a:off x="7236295" y="3789040"/>
            <a:ext cx="1658349" cy="2585323"/>
          </a:xfrm>
          <a:prstGeom prst="rect">
            <a:avLst/>
          </a:prstGeom>
          <a:noFill/>
        </p:spPr>
        <p:txBody>
          <a:bodyPr wrap="square" rtlCol="0">
            <a:spAutoFit/>
          </a:bodyPr>
          <a:lstStyle/>
          <a:p>
            <a:r>
              <a:rPr lang="it-IT" dirty="0"/>
              <a:t>ARCHITETTURE DELLA MENTE SONO DA COSTRUIRE CON LA DIDATTICA DELLA COSTRUZIONE</a:t>
            </a:r>
          </a:p>
          <a:p>
            <a:r>
              <a:rPr lang="it-IT" dirty="0"/>
              <a:t>ESTETICA</a:t>
            </a:r>
          </a:p>
        </p:txBody>
      </p:sp>
    </p:spTree>
    <p:extLst>
      <p:ext uri="{BB962C8B-B14F-4D97-AF65-F5344CB8AC3E}">
        <p14:creationId xmlns:p14="http://schemas.microsoft.com/office/powerpoint/2010/main" val="257032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92696"/>
            <a:ext cx="9144000" cy="1143000"/>
          </a:xfrm>
        </p:spPr>
        <p:txBody>
          <a:bodyPr>
            <a:noAutofit/>
          </a:bodyPr>
          <a:lstStyle/>
          <a:p>
            <a:pPr algn="just"/>
            <a:r>
              <a:rPr lang="it-IT" sz="2000" dirty="0"/>
              <a:t>Una voce gentile, spiega il dramma di una tragedia, ovunque sia. Gli ebrei, forte e fortissimo, ha saputo trasformare in conquista la sconfitta dal tempo di Mosè. Sa far frutto di occasioni storiche offerte dall’altrui follia. IL BLOG scrive la scheda universale dimostrando che il popolo ebreo sa che la sua forza sta nell’essere una bandiera – ed è la bandiera del LOGOS. Sia Cristianesimo o altra religione o filosofia, chi riconosce il Logos, venga da Cristo Buddha o Paolo: è la voce delle madri che rimproverano chi troppo pensa al potere ed alla firma.</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9060" y="2328953"/>
            <a:ext cx="339623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0" y="2564904"/>
            <a:ext cx="5796136" cy="4247317"/>
          </a:xfrm>
          <a:prstGeom prst="rect">
            <a:avLst/>
          </a:prstGeom>
        </p:spPr>
        <p:txBody>
          <a:bodyPr wrap="square">
            <a:spAutoFit/>
          </a:bodyPr>
          <a:lstStyle/>
          <a:p>
            <a:r>
              <a:rPr lang="it-IT" i="1" dirty="0"/>
              <a:t>Pochi giorni fa, ero in viaggio, e dal libro che mi ero portata, è uscita questa foto, è stata un' emozione strana e fortissima.</a:t>
            </a:r>
            <a:endParaRPr lang="it-IT" dirty="0"/>
          </a:p>
          <a:p>
            <a:r>
              <a:rPr lang="it-IT" i="1" dirty="0"/>
              <a:t>Ritrovare Lei e la sua piccola figlia, rivederla, così  inaspettatamente, nella altra sua vita, giovane come io non l'ho conosciuta, serena come forse non l'ho mai vista.</a:t>
            </a:r>
            <a:endParaRPr lang="it-IT" dirty="0"/>
          </a:p>
          <a:p>
            <a:r>
              <a:rPr lang="it-IT" i="1" dirty="0"/>
              <a:t> Una foto di Prima</a:t>
            </a:r>
            <a:endParaRPr lang="it-IT" dirty="0"/>
          </a:p>
          <a:p>
            <a:r>
              <a:rPr lang="it-IT" i="1" dirty="0"/>
              <a:t>Quando la sua vita era normale; prima dell'annientamento, della guerra ,dei mostri nazisti, prima di rimanere vedova di un uomo che adorava, prima del treno in cui la piccola sorella  ha perso la vita, prima di Auschwitz.</a:t>
            </a:r>
            <a:endParaRPr lang="it-IT" dirty="0"/>
          </a:p>
          <a:p>
            <a:r>
              <a:rPr lang="it-IT" i="1" dirty="0"/>
              <a:t>Io l'ho conosciuta, e l'ho amata, Dopo.</a:t>
            </a:r>
          </a:p>
          <a:p>
            <a:endParaRPr lang="it-IT" dirty="0"/>
          </a:p>
          <a:p>
            <a:r>
              <a:rPr lang="it-IT" i="1" dirty="0"/>
              <a:t>In memoria di </a:t>
            </a:r>
            <a:r>
              <a:rPr lang="it-IT" i="1" dirty="0" err="1"/>
              <a:t>Adelheid</a:t>
            </a:r>
            <a:r>
              <a:rPr lang="it-IT" i="1" dirty="0"/>
              <a:t> </a:t>
            </a:r>
            <a:r>
              <a:rPr lang="it-IT" i="1" dirty="0" err="1"/>
              <a:t>Lowenstein</a:t>
            </a:r>
            <a:r>
              <a:rPr lang="it-IT" i="1" dirty="0"/>
              <a:t> Horowitz e di </a:t>
            </a:r>
            <a:r>
              <a:rPr lang="it-IT" i="1" dirty="0" err="1"/>
              <a:t>Gudrun</a:t>
            </a:r>
            <a:r>
              <a:rPr lang="it-IT" i="1" dirty="0"/>
              <a:t> Horowitz</a:t>
            </a:r>
            <a:r>
              <a:rPr lang="it-IT" dirty="0"/>
              <a:t> - </a:t>
            </a:r>
            <a:r>
              <a:rPr lang="it-IT" i="1" dirty="0"/>
              <a:t>mia piccola Madre e mia piccola Sorella  </a:t>
            </a:r>
            <a:endParaRPr lang="it-IT" dirty="0"/>
          </a:p>
        </p:txBody>
      </p:sp>
    </p:spTree>
    <p:extLst>
      <p:ext uri="{BB962C8B-B14F-4D97-AF65-F5344CB8AC3E}">
        <p14:creationId xmlns:p14="http://schemas.microsoft.com/office/powerpoint/2010/main" val="354242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6712"/>
          </a:xfrm>
        </p:spPr>
        <p:txBody>
          <a:bodyPr>
            <a:normAutofit/>
          </a:bodyPr>
          <a:lstStyle/>
          <a:p>
            <a:r>
              <a:rPr lang="it-IT" sz="2000" dirty="0"/>
              <a:t>Sono i passi che ben ricorda ogni bambino povero, chi è deprivato dell’infanzia in età troppo immatura per capire………………. E FANTASTICA</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18229"/>
            <a:ext cx="9144000" cy="6089904"/>
          </a:xfrm>
        </p:spPr>
      </p:pic>
    </p:spTree>
    <p:extLst>
      <p:ext uri="{BB962C8B-B14F-4D97-AF65-F5344CB8AC3E}">
        <p14:creationId xmlns:p14="http://schemas.microsoft.com/office/powerpoint/2010/main" val="12020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Basta trovarsi una volta sulle nuvole, anche in televisione o al cinema, per vedere che la luce splende sempre</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9144000" cy="5301208"/>
          </a:xfrm>
        </p:spPr>
      </p:pic>
    </p:spTree>
    <p:extLst>
      <p:ext uri="{BB962C8B-B14F-4D97-AF65-F5344CB8AC3E}">
        <p14:creationId xmlns:p14="http://schemas.microsoft.com/office/powerpoint/2010/main" val="96716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0" y="2420888"/>
            <a:ext cx="3394720" cy="1143000"/>
          </a:xfrm>
        </p:spPr>
        <p:txBody>
          <a:bodyPr>
            <a:normAutofit fontScale="90000"/>
          </a:bodyPr>
          <a:lstStyle/>
          <a:p>
            <a:r>
              <a:rPr lang="it-IT" dirty="0"/>
              <a:t>Basta sapere dove guardare e si vede persino una strada dove puoi anche correre</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5088635" cy="6858000"/>
          </a:xfrm>
        </p:spPr>
      </p:pic>
    </p:spTree>
    <p:extLst>
      <p:ext uri="{BB962C8B-B14F-4D97-AF65-F5344CB8AC3E}">
        <p14:creationId xmlns:p14="http://schemas.microsoft.com/office/powerpoint/2010/main" val="264816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564904"/>
            <a:ext cx="3034680" cy="1143000"/>
          </a:xfrm>
        </p:spPr>
        <p:txBody>
          <a:bodyPr>
            <a:normAutofit fontScale="90000"/>
          </a:bodyPr>
          <a:lstStyle/>
          <a:p>
            <a:r>
              <a:rPr lang="it-IT" dirty="0"/>
              <a:t>E non è detto nemmeno che ti trattenga a terra</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17793"/>
            <a:ext cx="5156845" cy="6875794"/>
          </a:xfrm>
        </p:spPr>
      </p:pic>
    </p:spTree>
    <p:extLst>
      <p:ext uri="{BB962C8B-B14F-4D97-AF65-F5344CB8AC3E}">
        <p14:creationId xmlns:p14="http://schemas.microsoft.com/office/powerpoint/2010/main" val="261009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332" y="-4539"/>
            <a:ext cx="6350000" cy="4089400"/>
          </a:xfrm>
          <a:prstGeom prst="rect">
            <a:avLst/>
          </a:prstGeom>
        </p:spPr>
      </p:pic>
      <p:sp>
        <p:nvSpPr>
          <p:cNvPr id="2" name="Titolo 1"/>
          <p:cNvSpPr>
            <a:spLocks noGrp="1"/>
          </p:cNvSpPr>
          <p:nvPr>
            <p:ph type="title"/>
          </p:nvPr>
        </p:nvSpPr>
        <p:spPr>
          <a:xfrm>
            <a:off x="0" y="3472"/>
            <a:ext cx="2815332" cy="3641551"/>
          </a:xfrm>
        </p:spPr>
        <p:txBody>
          <a:bodyPr>
            <a:noAutofit/>
          </a:bodyPr>
          <a:lstStyle/>
          <a:p>
            <a:r>
              <a:rPr lang="it-IT" sz="3200" dirty="0"/>
              <a:t>E sognare non come un non luogo il posto per riposare al sole e ricordare e progettare </a:t>
            </a:r>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82" y="3789437"/>
            <a:ext cx="4295750" cy="3096344"/>
          </a:xfrm>
        </p:spPr>
      </p:pic>
      <p:pic>
        <p:nvPicPr>
          <p:cNvPr id="6" name="Segnaposto contenut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996" y="3212976"/>
            <a:ext cx="4987004" cy="3740254"/>
          </a:xfrm>
          <a:prstGeom prst="rect">
            <a:avLst/>
          </a:prstGeom>
        </p:spPr>
      </p:pic>
    </p:spTree>
    <p:extLst>
      <p:ext uri="{BB962C8B-B14F-4D97-AF65-F5344CB8AC3E}">
        <p14:creationId xmlns:p14="http://schemas.microsoft.com/office/powerpoint/2010/main" val="181915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rmAutofit fontScale="90000"/>
          </a:bodyPr>
          <a:lstStyle/>
          <a:p>
            <a:pPr algn="l"/>
            <a:r>
              <a:rPr lang="it-IT" dirty="0"/>
              <a:t>È piuttosto il posto protetto </a:t>
            </a:r>
            <a:br>
              <a:rPr lang="it-IT" dirty="0"/>
            </a:br>
            <a:r>
              <a:rPr lang="it-IT" dirty="0"/>
              <a:t>dal potere amico della ninfa</a:t>
            </a:r>
          </a:p>
        </p:txBody>
      </p:sp>
      <p:sp>
        <p:nvSpPr>
          <p:cNvPr id="3" name="Segnaposto contenuto 2"/>
          <p:cNvSpPr>
            <a:spLocks noGrp="1"/>
          </p:cNvSpPr>
          <p:nvPr>
            <p:ph idx="1"/>
          </p:nvPr>
        </p:nvSpPr>
        <p:spPr>
          <a:xfrm>
            <a:off x="-1" y="1600200"/>
            <a:ext cx="6345643" cy="5257800"/>
          </a:xfrm>
        </p:spPr>
        <p:txBody>
          <a:bodyPr>
            <a:normAutofit fontScale="85000" lnSpcReduction="10000"/>
          </a:bodyPr>
          <a:lstStyle/>
          <a:p>
            <a:pPr marL="0" indent="0">
              <a:buNone/>
            </a:pPr>
            <a:r>
              <a:rPr lang="it-IT" b="1" dirty="0">
                <a:solidFill>
                  <a:srgbClr val="FF0000"/>
                </a:solidFill>
              </a:rPr>
              <a:t>Questo è il modo di vedere del bambino: non pensare che l’ideale sia un falso </a:t>
            </a:r>
          </a:p>
          <a:p>
            <a:pPr marL="0" indent="0">
              <a:buNone/>
            </a:pPr>
            <a:r>
              <a:rPr lang="it-IT" dirty="0"/>
              <a:t>Così ha fatto invece il 900 basandosi su brillanti idee di Freud, Nietzsche e Marx definiti maestri del sospetto da </a:t>
            </a:r>
            <a:r>
              <a:rPr lang="it-IT" dirty="0" err="1"/>
              <a:t>Ricoeur</a:t>
            </a:r>
            <a:endParaRPr lang="it-IT" dirty="0"/>
          </a:p>
          <a:p>
            <a:pPr marL="0" indent="0">
              <a:buNone/>
            </a:pPr>
            <a:r>
              <a:rPr lang="it-IT" dirty="0"/>
              <a:t>Una scolastica che ha distrutto il valore delle idee nella politica e oltre.</a:t>
            </a:r>
          </a:p>
          <a:p>
            <a:pPr marL="0" indent="0">
              <a:buNone/>
            </a:pPr>
            <a:r>
              <a:rPr lang="it-IT" dirty="0"/>
              <a:t>L’errore è stato divinizzarli, ovviamente, e farne un’accademia. Sono autori grandi anche oggi, dei classici. Ma vanno letti e capiti – e poi basta.</a:t>
            </a:r>
          </a:p>
          <a:p>
            <a:pPr marL="0" indent="0">
              <a:buNone/>
            </a:pPr>
            <a:r>
              <a:rPr lang="it-IT" dirty="0"/>
              <a:t>Anche la storia inganna, se diventa un dogma, se non vi si legge il nuovo.</a:t>
            </a:r>
          </a:p>
        </p:txBody>
      </p:sp>
      <p:pic>
        <p:nvPicPr>
          <p:cNvPr id="5"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0"/>
            <a:ext cx="2771800" cy="2448272"/>
          </a:xfrm>
          <a:prstGeom prst="rect">
            <a:avLst/>
          </a:prstGeom>
        </p:spPr>
      </p:pic>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4099" name="Picture 3" descr="https://upload.wikimedia.org/wikipedia/commons/1/1d/Paul_Ricoeur.jpg">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345643" y="2476045"/>
            <a:ext cx="2798357" cy="39812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6345642" y="6409827"/>
            <a:ext cx="27983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Arial" pitchFamily="34" charset="0"/>
                <a:ea typeface="Calibri" pitchFamily="34" charset="0"/>
                <a:cs typeface="Times New Roman" pitchFamily="18" charset="0"/>
              </a:rPr>
              <a:t>Paul </a:t>
            </a:r>
            <a:r>
              <a:rPr kumimoji="0" lang="it-IT" altLang="it-IT"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Ricœur</a:t>
            </a:r>
            <a:endParaRPr kumimoji="0" lang="it-IT" altLang="it-IT"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303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48" y="-99392"/>
            <a:ext cx="9144000" cy="1143000"/>
          </a:xfrm>
        </p:spPr>
        <p:txBody>
          <a:bodyPr>
            <a:normAutofit/>
          </a:bodyPr>
          <a:lstStyle/>
          <a:p>
            <a:r>
              <a:rPr lang="it-IT" sz="3600" dirty="0">
                <a:solidFill>
                  <a:srgbClr val="FF0000"/>
                </a:solidFill>
              </a:rPr>
              <a:t>Perciò, leggiamo bene e corriamo a </a:t>
            </a:r>
            <a:r>
              <a:rPr lang="it-IT" sz="3600" dirty="0" err="1">
                <a:solidFill>
                  <a:srgbClr val="FF0000"/>
                </a:solidFill>
              </a:rPr>
              <a:t>elsewhere</a:t>
            </a:r>
            <a:r>
              <a:rPr lang="it-IT" sz="3600" dirty="0">
                <a:solidFill>
                  <a:srgbClr val="FF0000"/>
                </a:solidFill>
              </a:rPr>
              <a:t>…</a:t>
            </a:r>
          </a:p>
        </p:txBody>
      </p:sp>
      <p:sp>
        <p:nvSpPr>
          <p:cNvPr id="3" name="Segnaposto contenuto 2"/>
          <p:cNvSpPr>
            <a:spLocks noGrp="1"/>
          </p:cNvSpPr>
          <p:nvPr>
            <p:ph idx="1"/>
          </p:nvPr>
        </p:nvSpPr>
        <p:spPr>
          <a:xfrm>
            <a:off x="7615" y="764704"/>
            <a:ext cx="9144000" cy="1872208"/>
          </a:xfrm>
        </p:spPr>
        <p:txBody>
          <a:bodyPr>
            <a:normAutofit fontScale="85000" lnSpcReduction="20000"/>
          </a:bodyPr>
          <a:lstStyle/>
          <a:p>
            <a:pPr marL="0" indent="0">
              <a:buNone/>
            </a:pPr>
            <a:r>
              <a:rPr lang="it-IT" dirty="0"/>
              <a:t>Basta col citare di Tommaso Moro Bruno e Campanella solo per il loro sangue sparso:</a:t>
            </a:r>
          </a:p>
          <a:p>
            <a:pPr marL="0" indent="0">
              <a:buNone/>
            </a:pPr>
            <a:r>
              <a:rPr lang="it-IT" dirty="0"/>
              <a:t>Il loro Rinascimento consentì la nascita dell’unità europea dall’antica imperiale romana -i soldati uccidevano, le genti si confrontavano e gettavano le basi dell’Europa nascente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702" y="2487644"/>
            <a:ext cx="5328592" cy="4391291"/>
          </a:xfrm>
          <a:prstGeom prst="rect">
            <a:avLst/>
          </a:prstGeom>
        </p:spPr>
      </p:pic>
      <p:sp>
        <p:nvSpPr>
          <p:cNvPr id="5" name="CasellaDiTesto 4"/>
          <p:cNvSpPr txBox="1"/>
          <p:nvPr/>
        </p:nvSpPr>
        <p:spPr>
          <a:xfrm>
            <a:off x="0" y="2780928"/>
            <a:ext cx="3825702" cy="3539430"/>
          </a:xfrm>
          <a:prstGeom prst="rect">
            <a:avLst/>
          </a:prstGeom>
          <a:noFill/>
        </p:spPr>
        <p:txBody>
          <a:bodyPr wrap="square" rtlCol="0">
            <a:spAutoFit/>
          </a:bodyPr>
          <a:lstStyle/>
          <a:p>
            <a:r>
              <a:rPr lang="it-IT" sz="2000" dirty="0"/>
              <a:t> </a:t>
            </a:r>
            <a:r>
              <a:rPr lang="it-IT" sz="2800" dirty="0" err="1"/>
              <a:t>Comenio</a:t>
            </a:r>
            <a:r>
              <a:rPr lang="it-IT" sz="2800" dirty="0"/>
              <a:t> disse di provare con una diversa formazione a far dialogare i popoli, senza costringere, interessare</a:t>
            </a:r>
          </a:p>
          <a:p>
            <a:r>
              <a:rPr lang="it-IT" sz="2800" dirty="0"/>
              <a:t>Parlò di educare con le immagini e creò i nostri alfabetari illustrati</a:t>
            </a:r>
          </a:p>
        </p:txBody>
      </p:sp>
    </p:spTree>
    <p:extLst>
      <p:ext uri="{BB962C8B-B14F-4D97-AF65-F5344CB8AC3E}">
        <p14:creationId xmlns:p14="http://schemas.microsoft.com/office/powerpoint/2010/main" val="1194030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854</Words>
  <Application>Microsoft Office PowerPoint</Application>
  <PresentationFormat>Presentazione su schermo (4:3)</PresentationFormat>
  <Paragraphs>75</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Arial Black</vt:lpstr>
      <vt:lpstr>Calibri</vt:lpstr>
      <vt:lpstr>Times New Roman</vt:lpstr>
      <vt:lpstr>Tema di Office</vt:lpstr>
      <vt:lpstr>ELSEWHERE – in un blog un racconto dice il nome giusto, oggi, dell’utopia: in immagini  </vt:lpstr>
      <vt:lpstr>Una voce gentile, spiega il dramma di una tragedia, ovunque sia. Gli ebrei, forte e fortissimo, ha saputo trasformare in conquista la sconfitta dal tempo di Mosè. Sa far frutto di occasioni storiche offerte dall’altrui follia. IL BLOG scrive la scheda universale dimostrando che il popolo ebreo sa che la sua forza sta nell’essere una bandiera – ed è la bandiera del LOGOS. Sia Cristianesimo o altra religione o filosofia, chi riconosce il Logos, venga da Cristo Buddha o Paolo: è la voce delle madri che rimproverano chi troppo pensa al potere ed alla firma.</vt:lpstr>
      <vt:lpstr>Sono i passi che ben ricorda ogni bambino povero, chi è deprivato dell’infanzia in età troppo immatura per capire………………. E FANTASTICA</vt:lpstr>
      <vt:lpstr>Basta trovarsi una volta sulle nuvole, anche in televisione o al cinema, per vedere che la luce splende sempre</vt:lpstr>
      <vt:lpstr>Basta sapere dove guardare e si vede persino una strada dove puoi anche correre</vt:lpstr>
      <vt:lpstr>E non è detto nemmeno che ti trattenga a terra</vt:lpstr>
      <vt:lpstr>E sognare non come un non luogo il posto per riposare al sole e ricordare e progettare </vt:lpstr>
      <vt:lpstr>È piuttosto il posto protetto  dal potere amico della ninfa</vt:lpstr>
      <vt:lpstr>Perciò, leggiamo bene e corriamo a elsewhere…</vt:lpstr>
      <vt:lpstr>Orbis sensualium pictum, p. 3</vt:lpstr>
      <vt:lpstr>Elsewhere : in or to another place;  somewhere else</vt:lpstr>
      <vt:lpstr>Presentazione standard di PowerPoint</vt:lpstr>
      <vt:lpstr>Escher è certo grande, ma del mondo fatto a scale si ricava solo confusione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Cleny</dc:creator>
  <cp:lastModifiedBy>Ferdinando Muscariello</cp:lastModifiedBy>
  <cp:revision>25</cp:revision>
  <dcterms:created xsi:type="dcterms:W3CDTF">2016-03-15T09:06:40Z</dcterms:created>
  <dcterms:modified xsi:type="dcterms:W3CDTF">2016-03-17T14:54:58Z</dcterms:modified>
</cp:coreProperties>
</file>