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D8DC-1400-46CA-8C0D-0B1FF99E9BE0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1BEC2C-7A79-41DE-9AAE-042A43A62C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177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87D3-6A9D-4C33-9E00-992C42119251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1A1F-6E59-4B7A-A1F8-13E2F4535A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02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C0C7-9E07-473D-BC1F-57DE64EEB2EF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4911-F35F-451B-A074-DB13CD5863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097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E8E0-995B-48D7-A3BF-62FBD4338446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EF71-3894-48B2-B8F5-47A505972F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488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1437-ADCF-499E-9940-524291329773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F33C86-C10C-41D9-9887-D9081207A5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1526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6EE1-5EB0-4A8B-96CB-7DC2066D8C99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0D2D7-47C8-4466-A52F-164C9BF767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69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CA1B-CAC6-46DB-B173-587DEF12C3D9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6F4C-0E9C-42CC-8794-8B7CF134C1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423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A7D5-91DC-45F3-844E-D7B5E6379916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9E018-D531-4E4E-AC8C-126D8EF2EC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885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3BC5-BC29-4063-BE29-E4B7842F5CAF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8A8D1-C8ED-4A61-91AA-62D01EB4F5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556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46CF-3E7E-4549-991B-9DF2FD2FC7CB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DD16D3-F61A-4D67-B749-AA424552E6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932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D232-DB86-41D3-9161-7656FA715CD2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668E-D093-44D5-AFCB-2628E7B09A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799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686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E80DDA-3A63-4F36-9658-F312400DA824}" type="datetimeFigureOut">
              <a:rPr lang="it-IT"/>
              <a:pPr>
                <a:defRPr/>
              </a:pPr>
              <a:t>13/09/2017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1B4B7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095715AC-3388-4B85-A643-3C37D0C06C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0" r:id="rId2"/>
    <p:sldLayoutId id="2147483809" r:id="rId3"/>
    <p:sldLayoutId id="2147483801" r:id="rId4"/>
    <p:sldLayoutId id="2147483802" r:id="rId5"/>
    <p:sldLayoutId id="2147483803" r:id="rId6"/>
    <p:sldLayoutId id="2147483804" r:id="rId7"/>
    <p:sldLayoutId id="2147483810" r:id="rId8"/>
    <p:sldLayoutId id="2147483805" r:id="rId9"/>
    <p:sldLayoutId id="2147483806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ottotitolo 2"/>
          <p:cNvSpPr>
            <a:spLocks noGrp="1"/>
          </p:cNvSpPr>
          <p:nvPr>
            <p:ph type="body" sz="half" idx="4294967295"/>
          </p:nvPr>
        </p:nvSpPr>
        <p:spPr>
          <a:xfrm>
            <a:off x="6089650" y="2998788"/>
            <a:ext cx="3054350" cy="2663825"/>
          </a:xfrm>
        </p:spPr>
        <p:txBody>
          <a:bodyPr/>
          <a:lstStyle/>
          <a:p>
            <a:pPr lvl="2" algn="ctr" eaLnBrk="1" hangingPunct="1"/>
            <a:r>
              <a:rPr lang="it-IT" altLang="it-IT"/>
              <a:t>	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018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Documents and Settings\Eduardo\Documenti\Immagini\giordano_bru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993775" cy="407196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63500"/>
          </a:effectLst>
        </p:spPr>
      </p:pic>
      <p:sp>
        <p:nvSpPr>
          <p:cNvPr id="5125" name="CasellaDiTesto 9"/>
          <p:cNvSpPr txBox="1">
            <a:spLocks noChangeArrowheads="1"/>
          </p:cNvSpPr>
          <p:nvPr/>
        </p:nvSpPr>
        <p:spPr bwMode="auto">
          <a:xfrm>
            <a:off x="7072313" y="1285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5126" name="CasellaDiTesto 10"/>
          <p:cNvSpPr txBox="1">
            <a:spLocks noChangeArrowheads="1"/>
          </p:cNvSpPr>
          <p:nvPr/>
        </p:nvSpPr>
        <p:spPr bwMode="auto">
          <a:xfrm>
            <a:off x="3143250" y="642938"/>
            <a:ext cx="535781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800">
                <a:latin typeface="Viner Hand ITC" panose="03070502030502020203" pitchFamily="66" charset="0"/>
              </a:rPr>
              <a:t>Giordano Bruno 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“L’ </a:t>
            </a:r>
            <a:r>
              <a:rPr lang="it-IT" altLang="it-IT" sz="2800" i="1">
                <a:latin typeface="Viner Hand ITC" panose="03070502030502020203" pitchFamily="66" charset="0"/>
                <a:cs typeface="Times New Roman" panose="02020603050405020304" pitchFamily="18" charset="0"/>
              </a:rPr>
              <a:t>A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rte della </a:t>
            </a:r>
            <a:r>
              <a:rPr lang="it-IT" altLang="it-IT" sz="2800" i="1">
                <a:latin typeface="Viner Hand ITC" panose="03070502030502020203" pitchFamily="66" charset="0"/>
                <a:cs typeface="Times New Roman" panose="02020603050405020304" pitchFamily="18" charset="0"/>
              </a:rPr>
              <a:t>M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emoria”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429000" y="2643188"/>
            <a:ext cx="5000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i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/>
              <a:t>«La natura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/>
              <a:t> non permette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/>
              <a:t> il passaggio immediato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/>
              <a:t>da un estremo all’altro,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/>
              <a:t>ma con l’aiuto di ombre 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/>
              <a:t> poco alla volta,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/>
              <a:t>con ombre velate» </a:t>
            </a:r>
            <a:endParaRPr lang="it-IT" altLang="it-IT" sz="1800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619375" y="5335588"/>
            <a:ext cx="2571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i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 dirty="0" err="1">
                <a:latin typeface="Algerian" panose="04020705040A02060702" pitchFamily="82" charset="0"/>
              </a:rPr>
              <a:t>Wolf</a:t>
            </a:r>
            <a:r>
              <a:rPr lang="it-IT" altLang="it-IT" sz="1800" i="1" dirty="0">
                <a:latin typeface="Algerian" panose="04020705040A02060702" pitchFamily="82" charset="0"/>
              </a:rPr>
              <a:t> 16-17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 dirty="0">
                <a:latin typeface="Algerian" panose="04020705040A02060702" pitchFamily="82" charset="0"/>
              </a:rPr>
              <a:t>2017 </a:t>
            </a:r>
            <a:endParaRPr lang="it-IT" altLang="it-IT" sz="18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med">
    <p:fade thruBlk="1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tangolo 4"/>
          <p:cNvSpPr>
            <a:spLocks noChangeArrowheads="1"/>
          </p:cNvSpPr>
          <p:nvPr/>
        </p:nvSpPr>
        <p:spPr bwMode="auto">
          <a:xfrm>
            <a:off x="142875" y="214313"/>
            <a:ext cx="3571875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mentre un meccanismo di tipo «combinatorio» ci permetterà di mescolare e comporre queste immagini realizzando la raffigurazione di un termine e iniziando a capire che nesso c’è tra apprendimento e memoria.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“Il re Enrico terzo mi fece chiamare un giorno ricercandomi se la memoria che avevo e che professavo era naturale o pur magica; al quale diedi soddisfazione; 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635375" y="3087688"/>
            <a:ext cx="30305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i="1">
                <a:solidFill>
                  <a:srgbClr val="FF0000"/>
                </a:solidFill>
              </a:rPr>
              <a:t>&lt;&lt; Attraverso una sola specie si conosce in questo genere il bello e il turpe, il conveniente e il non conveniente, il perfetto e l'imperfetto, il bene e il male.&gt;&gt;</a:t>
            </a:r>
          </a:p>
        </p:txBody>
      </p:sp>
      <p:pic>
        <p:nvPicPr>
          <p:cNvPr id="8195" name="Picture 3" descr="C:\Documents and Settings\Eduardo\Documenti\Immagini\enrico%20III_gra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725" y="-53982"/>
            <a:ext cx="2258371" cy="314208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341" name="Picture 5" descr="C:\Users\Cleny\Desktop\desktop\disegni\enr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868738"/>
            <a:ext cx="223837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-20638"/>
            <a:ext cx="22844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3"/>
          <p:cNvSpPr>
            <a:spLocks noChangeArrowheads="1"/>
          </p:cNvSpPr>
          <p:nvPr/>
        </p:nvSpPr>
        <p:spPr bwMode="auto">
          <a:xfrm>
            <a:off x="571500" y="214313"/>
            <a:ext cx="7643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e con quello che gli dissi e che feci provare a lui medesimo conobbe che non era per arte magica ma per scienzia. E dopo questo feci stampare un libro de memoria,</a:t>
            </a:r>
            <a:r>
              <a:rPr lang="it-IT" altLang="it-IT" sz="2400" i="1"/>
              <a:t> </a:t>
            </a:r>
            <a:r>
              <a:rPr lang="it-IT" altLang="it-IT" sz="2400"/>
              <a:t>sotto titolo </a:t>
            </a:r>
            <a:r>
              <a:rPr lang="it-IT" altLang="it-IT" sz="2400" i="1"/>
              <a:t>De Umbris Idearum</a:t>
            </a:r>
            <a:r>
              <a:rPr lang="it-IT" altLang="it-IT" sz="2400"/>
              <a:t>, il quale dedicai a sua maestà; e con questa occasione mi fece lettor straordinario e provisionato…”</a:t>
            </a:r>
          </a:p>
        </p:txBody>
      </p:sp>
      <p:pic>
        <p:nvPicPr>
          <p:cNvPr id="9218" name="Picture 2" descr="C:\Documents and Settings\Eduardo\Documenti\Immagini\giordano_bruno_plebiscito_b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7929618" cy="34861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3"/>
          <p:cNvSpPr>
            <a:spLocks noChangeArrowheads="1"/>
          </p:cNvSpPr>
          <p:nvPr/>
        </p:nvSpPr>
        <p:spPr bwMode="auto">
          <a:xfrm>
            <a:off x="142875" y="0"/>
            <a:ext cx="37861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Così dichiarava l’ex frate domenicano Giordano Bruno agli inquisitori veneziani della sua opera sulla memoria. Poco tempo dopo Bruno finiva sul patibolo, pagando caro le sue teorie e i suoi “segreti” mnemonici. Li aveva esposti (o nascosti, data la difficoltà dei suoi scritti) in molte delle sue opere, ma in particolare nel </a:t>
            </a:r>
            <a:r>
              <a:rPr lang="it-IT" altLang="it-IT" sz="2400" i="1"/>
              <a:t>De Umbris Idearum</a:t>
            </a:r>
            <a:r>
              <a:rPr lang="it-IT" altLang="it-IT" sz="2400"/>
              <a:t> (1582); nel </a:t>
            </a:r>
            <a:r>
              <a:rPr lang="it-IT" altLang="it-IT" sz="2400" i="1"/>
              <a:t>Cantus Circaeus </a:t>
            </a:r>
            <a:r>
              <a:rPr lang="it-IT" altLang="it-IT" sz="2400"/>
              <a:t>(1582); nei </a:t>
            </a:r>
            <a:r>
              <a:rPr lang="it-IT" altLang="it-IT" sz="2400" i="1"/>
              <a:t>Sigilli</a:t>
            </a:r>
            <a:r>
              <a:rPr lang="it-IT" altLang="it-IT" sz="2400"/>
              <a:t> o </a:t>
            </a:r>
            <a:r>
              <a:rPr lang="it-IT" altLang="it-IT" sz="2400" i="1"/>
              <a:t>Ars reminiscendi…</a:t>
            </a:r>
            <a:endParaRPr lang="it-IT" altLang="it-IT" sz="2400"/>
          </a:p>
        </p:txBody>
      </p:sp>
      <p:pic>
        <p:nvPicPr>
          <p:cNvPr id="10242" name="Picture 2" descr="C:\Documents and Settings\Eduardo\Documenti\Immagini\29-giordano-bru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3810000" cy="60833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1"/>
          <p:cNvSpPr>
            <a:spLocks noChangeArrowheads="1"/>
          </p:cNvSpPr>
          <p:nvPr/>
        </p:nvSpPr>
        <p:spPr bwMode="auto">
          <a:xfrm>
            <a:off x="0" y="0"/>
            <a:ext cx="37147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Il suo progetto appare comunque chiaro, almeno nelle sue linee essenziali: trovare un sistema per combinare l’arte classica della memoria con quella geometrizzante di Raimondo Lullo. Il modo di memorizzare velocemente con la visualizzazione e l’utilizzo delle immagini. L'arte della memoria è infatti «un'architettura ragionata di ciò che vogliamo perseguire»</a:t>
            </a:r>
          </a:p>
        </p:txBody>
      </p:sp>
      <p:pic>
        <p:nvPicPr>
          <p:cNvPr id="4" name="Picture 2" descr="C:\Documents and Settings\Eduardo\Documenti\Immagini\Giordano Bruno Infin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3571900" cy="478634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Rettangolo 4"/>
          <p:cNvSpPr>
            <a:spLocks noChangeArrowheads="1"/>
          </p:cNvSpPr>
          <p:nvPr/>
        </p:nvSpPr>
        <p:spPr bwMode="auto">
          <a:xfrm rot="10800000" flipV="1">
            <a:off x="4429125" y="5226050"/>
            <a:ext cx="3929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/>
              <a:t>&lt;&lt; Occorre invece che noi ricerchiamo le idee al di fuori e al di sopra di noi: poiché in noi abbiamo soltanto le ombre.&gt;&gt;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tangolo 2"/>
          <p:cNvSpPr>
            <a:spLocks noChangeArrowheads="1"/>
          </p:cNvSpPr>
          <p:nvPr/>
        </p:nvSpPr>
        <p:spPr bwMode="auto">
          <a:xfrm>
            <a:off x="0" y="0"/>
            <a:ext cx="84296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consiste cioè nel costruire figurazioni e scenari mnemonici che abbiano un'efficace funzione simbolica, in modo da rappresentare complesse strutture di significati (un libro ed i capitoli, i paragrafi ed i concetti che lo compongono). Ma dietro a questa definizione c'è più di un atteggiamento metodologico: l'efficacia dell'arte riposa su un atteggiamento operativo che è connaturato, spontaneo e radicalmente intrinseco al pensiero dell'uomo.</a:t>
            </a:r>
          </a:p>
        </p:txBody>
      </p:sp>
      <p:pic>
        <p:nvPicPr>
          <p:cNvPr id="11267" name="Picture 3" descr="C:\Documents and Settings\Eduardo\Documenti\Immagini\bruno3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14688"/>
            <a:ext cx="3000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Documents and Settings\Eduardo\Documenti\Immagini\bruno7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5"/>
            <a:ext cx="32289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1"/>
          <p:cNvSpPr>
            <a:spLocks noChangeArrowheads="1"/>
          </p:cNvSpPr>
          <p:nvPr/>
        </p:nvSpPr>
        <p:spPr bwMode="auto">
          <a:xfrm>
            <a:off x="0" y="0"/>
            <a:ext cx="9001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Le </a:t>
            </a:r>
            <a:r>
              <a:rPr lang="it-IT" altLang="it-IT" sz="2400" i="1"/>
              <a:t>mnemotecniche, la loro storia, </a:t>
            </a:r>
            <a:r>
              <a:rPr lang="it-IT" altLang="it-IT" sz="2400"/>
              <a:t>e i suoi personaggi, rendono la nostra mente ancora più affascinante. </a:t>
            </a:r>
            <a:r>
              <a:rPr lang="it-IT" altLang="it-IT" sz="2400" i="1"/>
              <a:t>La memoria non ha confini, gli antichi lo sapevano </a:t>
            </a:r>
            <a:r>
              <a:rPr lang="it-IT" altLang="it-IT" sz="2400"/>
              <a:t>e anche Giordano Bruno.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L’Arte della Memoria diventa con Giordano Bruno una memoria astrale che assicura conoscenza, ma anche potere mediante l’organizzazione di immagini. </a:t>
            </a:r>
          </a:p>
        </p:txBody>
      </p:sp>
      <p:pic>
        <p:nvPicPr>
          <p:cNvPr id="12290" name="Picture 2" descr="C:\Documents and Settings\Eduardo\Documenti\Immagini\giordano_bru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285992"/>
            <a:ext cx="7526640" cy="443549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Rettangolo 4"/>
          <p:cNvSpPr/>
          <p:nvPr/>
        </p:nvSpPr>
        <p:spPr>
          <a:xfrm>
            <a:off x="395536" y="3028944"/>
            <a:ext cx="7344816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i="1" dirty="0">
                <a:latin typeface="Monotype Corsiva" pitchFamily="66" charset="0"/>
              </a:rPr>
              <a:t>“Tutto è in tutto, nella natura. Tutto è in tutto, nell’intelletto. E la memoria può ricordare tutto da tutto.”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1071546"/>
            <a:ext cx="5715040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48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dirty="0">
                <a:latin typeface="Viner Hand ITC" pitchFamily="66" charset="0"/>
              </a:rPr>
              <a:t>Di : Stefano </a:t>
            </a:r>
            <a:r>
              <a:rPr lang="it-IT" sz="4800" dirty="0" err="1">
                <a:latin typeface="Viner Hand ITC" pitchFamily="66" charset="0"/>
              </a:rPr>
              <a:t>Scanu</a:t>
            </a:r>
            <a:endParaRPr lang="it-IT" sz="4800" dirty="0">
              <a:latin typeface="Viner Hand ITC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Viner Hand ITC" pitchFamily="66" charset="0"/>
            </a:endParaRPr>
          </a:p>
        </p:txBody>
      </p:sp>
      <p:pic>
        <p:nvPicPr>
          <p:cNvPr id="13314" name="Picture 2" descr="C:\Documents and Settings\Eduardo\Documenti\Immagini\Ricardo-Ponce-Circus-Clowns-Humor-Modern-Age-Po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43063"/>
            <a:ext cx="211931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duardo\Documenti\Immagini\de_umbris_16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928670"/>
            <a:ext cx="3523956" cy="400052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171" name="Rettangolo 7"/>
          <p:cNvSpPr>
            <a:spLocks noChangeArrowheads="1"/>
          </p:cNvSpPr>
          <p:nvPr/>
        </p:nvSpPr>
        <p:spPr bwMode="auto">
          <a:xfrm>
            <a:off x="500063" y="428625"/>
            <a:ext cx="32861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Nell’ Ars memoriae, pubblicata a Parigi nel 1582 come parte integrante del </a:t>
            </a:r>
            <a:r>
              <a:rPr lang="it-IT" altLang="it-IT" sz="2400" i="1"/>
              <a:t>De umbris idearum , </a:t>
            </a:r>
            <a:r>
              <a:rPr lang="it-IT" altLang="it-IT" sz="2400"/>
              <a:t>sono già espressi i principi essenziali della filosofia di Bruno:</a:t>
            </a:r>
            <a:r>
              <a:rPr lang="it-IT" altLang="it-IT" sz="2400" i="1"/>
              <a:t> «Uno solo è il corpo dell’Ente universale, uno solo è l’ordine, uno solo il governo, uno solo è il principio e una sola la fine, uno solo è il primo e uno solo è l’ultimo</a:t>
            </a:r>
            <a:r>
              <a:rPr lang="it-IT" altLang="it-IT" sz="2400"/>
              <a:t> 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4"/>
          <p:cNvSpPr>
            <a:spLocks noChangeArrowheads="1"/>
          </p:cNvSpPr>
          <p:nvPr/>
        </p:nvSpPr>
        <p:spPr bwMode="auto">
          <a:xfrm>
            <a:off x="214313" y="0"/>
            <a:ext cx="7858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FF"/>
                </a:solidFill>
              </a:rPr>
              <a:t>e dunque ogni cosa ha eguale dignità rispetto a ciascun’altra e </a:t>
            </a:r>
            <a:r>
              <a:rPr lang="it-IT" altLang="it-IT" sz="2400" i="1">
                <a:solidFill>
                  <a:srgbClr val="FFFFFF"/>
                </a:solidFill>
              </a:rPr>
              <a:t>«una sola cosa è quella che definisce tutte le cose, uno solo è lo splendore della bellezza in tutte le cose, un solo fulgore luccica dalla moltitudine delle specie »</a:t>
            </a:r>
            <a:endParaRPr lang="it-IT" altLang="it-IT" sz="2400">
              <a:solidFill>
                <a:srgbClr val="FFFFFF"/>
              </a:solidFill>
            </a:endParaRPr>
          </a:p>
        </p:txBody>
      </p:sp>
      <p:pic>
        <p:nvPicPr>
          <p:cNvPr id="3074" name="Picture 2" descr="C:\Documents and Settings\Eduardo\Documenti\Immagini\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5619750" cy="365760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786438" y="3071813"/>
            <a:ext cx="3357562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i="1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i="1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>
                <a:solidFill>
                  <a:srgbClr val="FFFFFF"/>
                </a:solidFill>
              </a:rPr>
              <a:t>« </a:t>
            </a:r>
            <a:r>
              <a:rPr lang="it-IT" altLang="it-IT" sz="2000" i="1">
                <a:latin typeface="Mistral" panose="03090702030407020403" pitchFamily="66" charset="0"/>
              </a:rPr>
              <a:t>Q</a:t>
            </a:r>
            <a:r>
              <a:rPr lang="it-IT" altLang="it-IT" sz="1800" i="1"/>
              <a:t>uest'ombra, pur non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/>
              <a:t>essendo verità, deriva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/>
              <a:t>tuttavia dalla verità e conduce alla verità</a:t>
            </a:r>
            <a:r>
              <a:rPr lang="it-IT" altLang="it-IT" sz="1800" i="1">
                <a:solidFill>
                  <a:srgbClr val="FFFFFF"/>
                </a:solidFill>
              </a:rPr>
              <a:t> »</a:t>
            </a:r>
            <a:endParaRPr lang="it-IT" altLang="it-IT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5"/>
          <p:cNvSpPr>
            <a:spLocks noChangeArrowheads="1"/>
          </p:cNvSpPr>
          <p:nvPr/>
        </p:nvSpPr>
        <p:spPr bwMode="auto">
          <a:xfrm>
            <a:off x="142875" y="428625"/>
            <a:ext cx="32861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FF"/>
                </a:solidFill>
              </a:rPr>
              <a:t>L’ Arte della Memoria ha il compito di evitare la confusione generata dalla molteplicità delle immagini e di connettere le immagini delle cose con i concetti,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FFFF"/>
                </a:solidFill>
              </a:rPr>
              <a:t>rappresentando simbolicamente tutto il reale.</a:t>
            </a:r>
            <a:r>
              <a:rPr lang="it-IT" altLang="it-IT" sz="2400" i="1"/>
              <a:t> «La natura» – scrive Bruno – «non permette il passaggio immediato da un estremo all’altro, </a:t>
            </a:r>
            <a:endParaRPr lang="it-IT" altLang="it-IT" sz="2400">
              <a:solidFill>
                <a:srgbClr val="FFFFFF"/>
              </a:solidFill>
            </a:endParaRPr>
          </a:p>
        </p:txBody>
      </p:sp>
      <p:pic>
        <p:nvPicPr>
          <p:cNvPr id="4098" name="Picture 2" descr="C:\Documents and Settings\Eduardo\Documenti\Immagini\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3857652" cy="564357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3"/>
          <p:cNvSpPr>
            <a:spLocks noChangeArrowheads="1"/>
          </p:cNvSpPr>
          <p:nvPr/>
        </p:nvSpPr>
        <p:spPr bwMode="auto">
          <a:xfrm>
            <a:off x="142875" y="214313"/>
            <a:ext cx="8501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i="1"/>
              <a:t>ma con l’aiuto di ombre e poco alla volta, con ombre velate» </a:t>
            </a:r>
            <a:r>
              <a:rPr lang="it-IT" altLang="it-IT" sz="2400"/>
              <a:t>così che </a:t>
            </a:r>
            <a:r>
              <a:rPr lang="it-IT" altLang="it-IT" sz="2400" i="1"/>
              <a:t>«l’ombra prepara la vista alla luce. </a:t>
            </a:r>
            <a:r>
              <a:rPr lang="it-IT" altLang="it-IT" sz="2400"/>
              <a:t>L’ombra tempra la luce,(concetto tratto evidentemente dal platonico mito della caverna.) Nell’Ars memoriae si espongono le tecniche della memoria artificiale rinnovate e perfezionate da  Giordano Bruno .</a:t>
            </a:r>
          </a:p>
        </p:txBody>
      </p:sp>
      <p:pic>
        <p:nvPicPr>
          <p:cNvPr id="5122" name="Picture 2" descr="C:\Documents and Settings\Eduardo\Documenti\Immagini\luce_e_ombra_luna-1114160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8358246" cy="36433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tangolo 3"/>
          <p:cNvSpPr>
            <a:spLocks noChangeArrowheads="1"/>
          </p:cNvSpPr>
          <p:nvPr/>
        </p:nvSpPr>
        <p:spPr bwMode="auto">
          <a:xfrm>
            <a:off x="0" y="142875"/>
            <a:ext cx="37861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Riflettendo su cosa scriveva Giordano Bruno possiamo dire che la più importante delle sue novità consiste nel sostituire le tradizionali nozioni di «luogo» e di «immagine» mnemonici con quelle di «sostrato» (</a:t>
            </a:r>
            <a:r>
              <a:rPr lang="it-IT" altLang="it-IT" sz="2400" i="1"/>
              <a:t>subiectum</a:t>
            </a:r>
            <a:r>
              <a:rPr lang="it-IT" altLang="it-IT" sz="2400"/>
              <a:t>) ed «immagine aggiunta» (</a:t>
            </a:r>
            <a:r>
              <a:rPr lang="it-IT" altLang="it-IT" sz="2400" i="1"/>
              <a:t>adiectum</a:t>
            </a:r>
            <a:r>
              <a:rPr lang="it-IT" altLang="it-IT" sz="2400"/>
              <a:t>) che creano una diversa concezione teorica dell’arte: l’immagine mnemonica è considerata una sorta di «ente» con un corpo – </a:t>
            </a:r>
          </a:p>
        </p:txBody>
      </p:sp>
      <p:pic>
        <p:nvPicPr>
          <p:cNvPr id="6146" name="Picture 2" descr="C:\Documents and Settings\Eduardo\Documenti\Immagini\memo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042"/>
            <a:ext cx="3929090" cy="51435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tangolo 3"/>
          <p:cNvSpPr>
            <a:spLocks noChangeArrowheads="1"/>
          </p:cNvSpPr>
          <p:nvPr/>
        </p:nvSpPr>
        <p:spPr bwMode="auto">
          <a:xfrm>
            <a:off x="142875" y="142875"/>
            <a:ext cx="8358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cioè l’immagine vera e propria visualizzata nella fantasia – ed una sua specifica essenza (il significato che attribuiamo ad essa). Inoltre anche i luoghi costituiscono un «segno» mnemonico perché rappresentano l’insieme complesso e strutturato di più immagini, le relazioni che collegano e unificano queste informazioni tutte assieme. </a:t>
            </a:r>
          </a:p>
        </p:txBody>
      </p:sp>
      <p:pic>
        <p:nvPicPr>
          <p:cNvPr id="7171" name="Picture 3" descr="C:\Documents and Settings\Eduardo\Documenti\Immagini\andy-marytoday-aper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786058"/>
            <a:ext cx="5221814" cy="35719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6929438" y="3714750"/>
            <a:ext cx="17859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i="1"/>
              <a:t>&lt;&lt; </a:t>
            </a:r>
            <a:r>
              <a:rPr lang="it-IT" altLang="it-IT" sz="1600" i="1">
                <a:latin typeface="Viner Hand ITC" panose="03070502030502020203" pitchFamily="66" charset="0"/>
              </a:rPr>
              <a:t>N</a:t>
            </a:r>
            <a:r>
              <a:rPr lang="it-IT" altLang="it-IT" sz="1600" i="1"/>
              <a:t>on è infatti tanto potente la nostra </a:t>
            </a:r>
            <a:r>
              <a:rPr lang="it-IT" altLang="it-IT" sz="1600"/>
              <a:t>natura </a:t>
            </a:r>
            <a:r>
              <a:rPr lang="it-IT" altLang="it-IT" sz="1600" i="1"/>
              <a:t>da dimorare nello stesso campo del vero.&gt;&gt;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tangolo 3"/>
          <p:cNvSpPr>
            <a:spLocks noChangeArrowheads="1"/>
          </p:cNvSpPr>
          <p:nvPr/>
        </p:nvSpPr>
        <p:spPr bwMode="auto">
          <a:xfrm>
            <a:off x="0" y="142875"/>
            <a:ext cx="38576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/>
              <a:t>L’applicazione pratica di queste tecniche di memoria si concretizza, in ultimo luogo, sul problema della </a:t>
            </a:r>
            <a:r>
              <a:rPr lang="it-IT" altLang="it-IT" sz="2400" i="1"/>
              <a:t>memoria verborum</a:t>
            </a:r>
            <a:r>
              <a:rPr lang="it-IT" altLang="it-IT" sz="2400"/>
              <a:t>, cioè degli espedienti che consentono di rappresentare le parole; attraverso una procedura abbastanza complessa possiamo dare vita ad una sorta di codice visivo per le singole lettere o sillabe dell’alfabeto</a:t>
            </a:r>
          </a:p>
        </p:txBody>
      </p:sp>
      <p:pic>
        <p:nvPicPr>
          <p:cNvPr id="5" name="Picture 2" descr="C:\Documents and Settings\Eduardo\Documenti\Immagini\memo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92696"/>
            <a:ext cx="4176464" cy="511971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nologia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202</TotalTime>
  <Words>946</Words>
  <Application>Microsoft Office PowerPoint</Application>
  <PresentationFormat>Presentazione su schermo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Tecnologia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Clementina Gily</cp:lastModifiedBy>
  <cp:revision>25</cp:revision>
  <dcterms:modified xsi:type="dcterms:W3CDTF">2017-09-13T12:29:53Z</dcterms:modified>
</cp:coreProperties>
</file>